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theme/themeOverride1.xml" ContentType="application/vnd.openxmlformats-officedocument.themeOverr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theme/themeOverride2.xml" ContentType="application/vnd.openxmlformats-officedocument.themeOverr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7" r:id="rId4"/>
  </p:sldMasterIdLst>
  <p:notesMasterIdLst>
    <p:notesMasterId r:id="rId29"/>
  </p:notesMasterIdLst>
  <p:sldIdLst>
    <p:sldId id="331" r:id="rId5"/>
    <p:sldId id="333" r:id="rId6"/>
    <p:sldId id="330" r:id="rId7"/>
    <p:sldId id="349" r:id="rId8"/>
    <p:sldId id="340" r:id="rId9"/>
    <p:sldId id="342" r:id="rId10"/>
    <p:sldId id="343" r:id="rId11"/>
    <p:sldId id="341" r:id="rId12"/>
    <p:sldId id="344" r:id="rId13"/>
    <p:sldId id="335" r:id="rId14"/>
    <p:sldId id="347" r:id="rId15"/>
    <p:sldId id="345" r:id="rId16"/>
    <p:sldId id="350" r:id="rId17"/>
    <p:sldId id="346" r:id="rId18"/>
    <p:sldId id="351" r:id="rId19"/>
    <p:sldId id="352" r:id="rId20"/>
    <p:sldId id="353" r:id="rId21"/>
    <p:sldId id="354" r:id="rId22"/>
    <p:sldId id="355" r:id="rId23"/>
    <p:sldId id="356" r:id="rId24"/>
    <p:sldId id="357" r:id="rId25"/>
    <p:sldId id="358" r:id="rId26"/>
    <p:sldId id="359" r:id="rId27"/>
    <p:sldId id="360" r:id="rId28"/>
  </p:sldIdLst>
  <p:sldSz cx="9144000" cy="5143500" type="screen16x9"/>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OPÉRATEURS" id="{0B896E98-F45E-4768-8620-EDDF394BE181}">
          <p14:sldIdLst>
            <p14:sldId id="331"/>
            <p14:sldId id="333"/>
            <p14:sldId id="330"/>
            <p14:sldId id="349"/>
            <p14:sldId id="340"/>
            <p14:sldId id="342"/>
            <p14:sldId id="343"/>
            <p14:sldId id="341"/>
            <p14:sldId id="344"/>
            <p14:sldId id="335"/>
            <p14:sldId id="347"/>
            <p14:sldId id="345"/>
            <p14:sldId id="350"/>
            <p14:sldId id="346"/>
            <p14:sldId id="351"/>
            <p14:sldId id="352"/>
            <p14:sldId id="353"/>
            <p14:sldId id="354"/>
            <p14:sldId id="355"/>
            <p14:sldId id="356"/>
            <p14:sldId id="357"/>
            <p14:sldId id="358"/>
            <p14:sldId id="359"/>
            <p14:sldId id="360"/>
          </p14:sldIdLst>
        </p14:section>
      </p14:sectionLst>
    </p:ext>
    <p:ext uri="{EFAFB233-063F-42B5-8137-9DF3F51BA10A}">
      <p15:sldGuideLst xmlns:p15="http://schemas.microsoft.com/office/powerpoint/2012/main">
        <p15:guide id="1" orient="horz" pos="1620">
          <p15:clr>
            <a:srgbClr val="A4A3A4"/>
          </p15:clr>
        </p15:guide>
        <p15:guide id="2" orient="horz" pos="191">
          <p15:clr>
            <a:srgbClr val="A4A3A4"/>
          </p15:clr>
        </p15:guide>
        <p15:guide id="3" orient="horz" pos="854">
          <p15:clr>
            <a:srgbClr val="A4A3A4"/>
          </p15:clr>
        </p15:guide>
        <p15:guide id="4" orient="horz" pos="821">
          <p15:clr>
            <a:srgbClr val="A4A3A4"/>
          </p15:clr>
        </p15:guide>
        <p15:guide id="5" orient="horz" pos="3049">
          <p15:clr>
            <a:srgbClr val="A4A3A4"/>
          </p15:clr>
        </p15:guide>
        <p15:guide id="6" orient="horz" pos="3151">
          <p15:clr>
            <a:srgbClr val="A4A3A4"/>
          </p15:clr>
        </p15:guide>
        <p15:guide id="7" pos="2880">
          <p15:clr>
            <a:srgbClr val="A4A3A4"/>
          </p15:clr>
        </p15:guide>
        <p15:guide id="8" pos="476">
          <p15:clr>
            <a:srgbClr val="A4A3A4"/>
          </p15:clr>
        </p15:guide>
        <p15:guide id="9" pos="5193">
          <p15:clr>
            <a:srgbClr val="A4A3A4"/>
          </p15:clr>
        </p15:guide>
        <p15:guide id="10" pos="5465">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D7CC9"/>
    <a:srgbClr val="154315"/>
    <a:srgbClr val="0F3249"/>
    <a:srgbClr val="06305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4646"/>
    <p:restoredTop sz="88010" autoAdjust="0"/>
  </p:normalViewPr>
  <p:slideViewPr>
    <p:cSldViewPr showGuides="1">
      <p:cViewPr varScale="1">
        <p:scale>
          <a:sx n="83" d="100"/>
          <a:sy n="83" d="100"/>
        </p:scale>
        <p:origin x="1072" y="60"/>
      </p:cViewPr>
      <p:guideLst>
        <p:guide orient="horz" pos="1620"/>
        <p:guide orient="horz" pos="191"/>
        <p:guide orient="horz" pos="854"/>
        <p:guide orient="horz" pos="821"/>
        <p:guide orient="horz" pos="3049"/>
        <p:guide orient="horz" pos="3151"/>
        <p:guide pos="2880"/>
        <p:guide pos="476"/>
        <p:guide pos="5193"/>
        <p:guide pos="5465"/>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presProps" Target="presProps.xml"/><Relationship Id="rId8" Type="http://schemas.openxmlformats.org/officeDocument/2006/relationships/slide" Target="slides/slide4.xml"/></Relationships>
</file>

<file path=ppt/charts/_rels/chart1.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package" Target="../embeddings/Microsoft_Excel_Worksheet.xlsx"/></Relationships>
</file>

<file path=ppt/charts/_rels/chart2.xml.rels><?xml version="1.0" encoding="UTF-8" standalone="yes"?>
<Relationships xmlns="http://schemas.openxmlformats.org/package/2006/relationships"><Relationship Id="rId3" Type="http://schemas.openxmlformats.org/officeDocument/2006/relationships/themeOverride" Target="../theme/themeOverride2.xml"/><Relationship Id="rId2" Type="http://schemas.microsoft.com/office/2011/relationships/chartColorStyle" Target="colors2.xml"/><Relationship Id="rId1" Type="http://schemas.microsoft.com/office/2011/relationships/chartStyle" Target="style2.xml"/><Relationship Id="rId4" Type="http://schemas.openxmlformats.org/officeDocument/2006/relationships/package" Target="../embeddings/Microsoft_Excel_Worksheet1.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fr-FR" b="1"/>
              <a:t>Objet</a:t>
            </a:r>
            <a:r>
              <a:rPr lang="fr-FR" b="1" baseline="0"/>
              <a:t> des 19 saisines recevables</a:t>
            </a:r>
            <a:endParaRPr lang="fr-FR" b="1"/>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fr-FR"/>
        </a:p>
      </c:txPr>
    </c:title>
    <c:autoTitleDeleted val="0"/>
    <c:plotArea>
      <c:layout>
        <c:manualLayout>
          <c:layoutTarget val="inner"/>
          <c:xMode val="edge"/>
          <c:yMode val="edge"/>
          <c:x val="0.34155042807205382"/>
          <c:y val="0.17512741287085951"/>
          <c:w val="0.33315726159230102"/>
          <c:h val="0.55526210265383502"/>
        </c:manualLayout>
      </c:layout>
      <c:pieChart>
        <c:varyColors val="1"/>
        <c:ser>
          <c:idx val="0"/>
          <c:order val="0"/>
          <c:dPt>
            <c:idx val="0"/>
            <c:bubble3D val="0"/>
            <c:spPr>
              <a:solidFill>
                <a:schemeClr val="accent1"/>
              </a:solidFill>
              <a:ln w="19050">
                <a:solidFill>
                  <a:schemeClr val="lt1"/>
                </a:solidFill>
              </a:ln>
              <a:effectLst/>
            </c:spPr>
            <c:extLst>
              <c:ext xmlns:c16="http://schemas.microsoft.com/office/drawing/2014/chart" uri="{C3380CC4-5D6E-409C-BE32-E72D297353CC}">
                <c16:uniqueId val="{00000001-2211-4E6B-AF41-B9280825A2CE}"/>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2211-4E6B-AF41-B9280825A2CE}"/>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2211-4E6B-AF41-B9280825A2CE}"/>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7-2211-4E6B-AF41-B9280825A2CE}"/>
              </c:ext>
            </c:extLst>
          </c:dPt>
          <c:dPt>
            <c:idx val="4"/>
            <c:bubble3D val="0"/>
            <c:spPr>
              <a:solidFill>
                <a:schemeClr val="accent5"/>
              </a:solidFill>
              <a:ln w="19050">
                <a:solidFill>
                  <a:schemeClr val="lt1"/>
                </a:solidFill>
              </a:ln>
              <a:effectLst/>
            </c:spPr>
            <c:extLst>
              <c:ext xmlns:c16="http://schemas.microsoft.com/office/drawing/2014/chart" uri="{C3380CC4-5D6E-409C-BE32-E72D297353CC}">
                <c16:uniqueId val="{00000009-2211-4E6B-AF41-B9280825A2CE}"/>
              </c:ext>
            </c:extLst>
          </c:dPt>
          <c:dLbls>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solidFill>
                      <a:latin typeface="+mn-lt"/>
                      <a:ea typeface="+mn-ea"/>
                      <a:cs typeface="+mn-cs"/>
                    </a:defRPr>
                  </a:pPr>
                  <a:endParaRPr lang="fr-FR"/>
                </a:p>
              </c:txPr>
              <c:dLblPos val="bestFit"/>
              <c:showLegendKey val="0"/>
              <c:showVal val="0"/>
              <c:showCatName val="0"/>
              <c:showSerName val="0"/>
              <c:showPercent val="1"/>
              <c:showBubbleSize val="0"/>
              <c:extLst>
                <c:ext xmlns:c16="http://schemas.microsoft.com/office/drawing/2014/chart" uri="{C3380CC4-5D6E-409C-BE32-E72D297353CC}">
                  <c16:uniqueId val="{00000001-2211-4E6B-AF41-B9280825A2CE}"/>
                </c:ext>
              </c:extLst>
            </c:dLbl>
            <c:dLbl>
              <c:idx val="1"/>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solidFill>
                      <a:latin typeface="+mn-lt"/>
                      <a:ea typeface="+mn-ea"/>
                      <a:cs typeface="+mn-cs"/>
                    </a:defRPr>
                  </a:pPr>
                  <a:endParaRPr lang="fr-FR"/>
                </a:p>
              </c:txPr>
              <c:dLblPos val="bestFit"/>
              <c:showLegendKey val="0"/>
              <c:showVal val="0"/>
              <c:showCatName val="0"/>
              <c:showSerName val="0"/>
              <c:showPercent val="1"/>
              <c:showBubbleSize val="0"/>
              <c:extLst>
                <c:ext xmlns:c16="http://schemas.microsoft.com/office/drawing/2014/chart" uri="{C3380CC4-5D6E-409C-BE32-E72D297353CC}">
                  <c16:uniqueId val="{00000003-2211-4E6B-AF41-B9280825A2CE}"/>
                </c:ext>
              </c:extLst>
            </c:dLbl>
            <c:dLbl>
              <c:idx val="2"/>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solidFill>
                      <a:latin typeface="+mn-lt"/>
                      <a:ea typeface="+mn-ea"/>
                      <a:cs typeface="+mn-cs"/>
                    </a:defRPr>
                  </a:pPr>
                  <a:endParaRPr lang="fr-FR"/>
                </a:p>
              </c:txPr>
              <c:dLblPos val="bestFit"/>
              <c:showLegendKey val="0"/>
              <c:showVal val="0"/>
              <c:showCatName val="0"/>
              <c:showSerName val="0"/>
              <c:showPercent val="1"/>
              <c:showBubbleSize val="0"/>
              <c:extLst>
                <c:ext xmlns:c16="http://schemas.microsoft.com/office/drawing/2014/chart" uri="{C3380CC4-5D6E-409C-BE32-E72D297353CC}">
                  <c16:uniqueId val="{00000005-2211-4E6B-AF41-B9280825A2CE}"/>
                </c:ext>
              </c:extLst>
            </c:dLbl>
            <c:dLbl>
              <c:idx val="3"/>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solidFill>
                      <a:latin typeface="+mn-lt"/>
                      <a:ea typeface="+mn-ea"/>
                      <a:cs typeface="+mn-cs"/>
                    </a:defRPr>
                  </a:pPr>
                  <a:endParaRPr lang="fr-FR"/>
                </a:p>
              </c:txPr>
              <c:dLblPos val="bestFit"/>
              <c:showLegendKey val="0"/>
              <c:showVal val="0"/>
              <c:showCatName val="0"/>
              <c:showSerName val="0"/>
              <c:showPercent val="1"/>
              <c:showBubbleSize val="0"/>
              <c:extLst>
                <c:ext xmlns:c16="http://schemas.microsoft.com/office/drawing/2014/chart" uri="{C3380CC4-5D6E-409C-BE32-E72D297353CC}">
                  <c16:uniqueId val="{00000007-2211-4E6B-AF41-B9280825A2CE}"/>
                </c:ext>
              </c:extLst>
            </c:dLbl>
            <c:dLbl>
              <c:idx val="4"/>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solidFill>
                      <a:latin typeface="+mn-lt"/>
                      <a:ea typeface="+mn-ea"/>
                      <a:cs typeface="+mn-cs"/>
                    </a:defRPr>
                  </a:pPr>
                  <a:endParaRPr lang="fr-FR"/>
                </a:p>
              </c:txPr>
              <c:dLblPos val="bestFit"/>
              <c:showLegendKey val="0"/>
              <c:showVal val="0"/>
              <c:showCatName val="0"/>
              <c:showSerName val="0"/>
              <c:showPercent val="1"/>
              <c:showBubbleSize val="0"/>
              <c:extLst>
                <c:ext xmlns:c16="http://schemas.microsoft.com/office/drawing/2014/chart" uri="{C3380CC4-5D6E-409C-BE32-E72D297353CC}">
                  <c16:uniqueId val="{00000009-2211-4E6B-AF41-B9280825A2CE}"/>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r-FR"/>
              </a:p>
            </c:txPr>
            <c:dLblPos val="bestFit"/>
            <c:showLegendKey val="0"/>
            <c:showVal val="0"/>
            <c:showCatName val="0"/>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Feuil1!$B$3:$B$7</c:f>
              <c:strCache>
                <c:ptCount val="5"/>
                <c:pt idx="0">
                  <c:v>Conflits d'intérêts </c:v>
                </c:pt>
                <c:pt idx="1">
                  <c:v>Recrutements</c:v>
                </c:pt>
                <c:pt idx="2">
                  <c:v>Expression publique</c:v>
                </c:pt>
                <c:pt idx="3">
                  <c:v>Cumuls d'activités</c:v>
                </c:pt>
                <c:pt idx="4">
                  <c:v>Obligations déontologiques</c:v>
                </c:pt>
              </c:strCache>
            </c:strRef>
          </c:cat>
          <c:val>
            <c:numRef>
              <c:f>Feuil1!$C$3:$C$7</c:f>
              <c:numCache>
                <c:formatCode>General</c:formatCode>
                <c:ptCount val="5"/>
                <c:pt idx="0">
                  <c:v>3</c:v>
                </c:pt>
                <c:pt idx="1">
                  <c:v>8</c:v>
                </c:pt>
                <c:pt idx="2">
                  <c:v>2</c:v>
                </c:pt>
                <c:pt idx="3">
                  <c:v>2</c:v>
                </c:pt>
                <c:pt idx="4">
                  <c:v>4</c:v>
                </c:pt>
              </c:numCache>
            </c:numRef>
          </c:val>
          <c:extLst>
            <c:ext xmlns:c16="http://schemas.microsoft.com/office/drawing/2014/chart" uri="{C3380CC4-5D6E-409C-BE32-E72D297353CC}">
              <c16:uniqueId val="{0000000A-2211-4E6B-AF41-B9280825A2CE}"/>
            </c:ext>
          </c:extLst>
        </c:ser>
        <c:dLbls>
          <c:dLblPos val="bestFit"/>
          <c:showLegendKey val="0"/>
          <c:showVal val="1"/>
          <c:showCatName val="0"/>
          <c:showSerName val="0"/>
          <c:showPercent val="0"/>
          <c:showBubbleSize val="0"/>
          <c:showLeaderLines val="1"/>
        </c:dLbls>
        <c:firstSliceAng val="0"/>
      </c:pieChart>
      <c:spPr>
        <a:noFill/>
        <a:ln>
          <a:noFill/>
        </a:ln>
        <a:effectLst/>
      </c:spPr>
    </c:plotArea>
    <c:legend>
      <c:legendPos val="b"/>
      <c:layout>
        <c:manualLayout>
          <c:xMode val="edge"/>
          <c:yMode val="edge"/>
          <c:x val="7.1479447712818348E-2"/>
          <c:y val="0.77531545898534848"/>
          <c:w val="0.84177392594296352"/>
          <c:h val="0.19936808531844913"/>
        </c:manualLayout>
      </c:layout>
      <c:overlay val="0"/>
      <c:spPr>
        <a:noFill/>
        <a:ln>
          <a:noFill/>
        </a:ln>
        <a:effectLst/>
      </c:spPr>
      <c:txPr>
        <a:bodyPr rot="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fr-FR"/>
        </a:p>
      </c:txPr>
    </c:legend>
    <c:plotVisOnly val="1"/>
    <c:dispBlanksAs val="gap"/>
    <c:showDLblsOverMax val="0"/>
  </c:chart>
  <c:spPr>
    <a:solidFill>
      <a:schemeClr val="bg1"/>
    </a:solidFill>
    <a:ln w="9525" cap="flat" cmpd="sng" algn="ctr">
      <a:solidFill>
        <a:schemeClr val="accent1"/>
      </a:solidFill>
      <a:round/>
    </a:ln>
    <a:effectLst/>
  </c:spPr>
  <c:txPr>
    <a:bodyPr/>
    <a:lstStyle/>
    <a:p>
      <a:pPr>
        <a:defRPr/>
      </a:pPr>
      <a:endParaRPr lang="fr-FR"/>
    </a:p>
  </c:txPr>
  <c:externalData r:id="rId4">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fr-FR" b="1"/>
              <a:t>Auteurs des 19 saisines recevables</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fr-FR"/>
        </a:p>
      </c:txPr>
    </c:title>
    <c:autoTitleDeleted val="0"/>
    <c:plotArea>
      <c:layout>
        <c:manualLayout>
          <c:layoutTarget val="inner"/>
          <c:xMode val="edge"/>
          <c:yMode val="edge"/>
          <c:x val="0.34274836335113285"/>
          <c:y val="0.15307052892478379"/>
          <c:w val="0.32216630967106125"/>
          <c:h val="0.54016321300308556"/>
        </c:manualLayout>
      </c:layout>
      <c:pieChart>
        <c:varyColors val="1"/>
        <c:ser>
          <c:idx val="0"/>
          <c:order val="0"/>
          <c:dPt>
            <c:idx val="0"/>
            <c:bubble3D val="0"/>
            <c:spPr>
              <a:solidFill>
                <a:schemeClr val="accent1"/>
              </a:solidFill>
              <a:ln w="19050">
                <a:solidFill>
                  <a:schemeClr val="lt1"/>
                </a:solidFill>
              </a:ln>
              <a:effectLst/>
            </c:spPr>
            <c:extLst>
              <c:ext xmlns:c16="http://schemas.microsoft.com/office/drawing/2014/chart" uri="{C3380CC4-5D6E-409C-BE32-E72D297353CC}">
                <c16:uniqueId val="{00000001-9D1D-4FB1-87BD-8CEE74E4A64E}"/>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9D1D-4FB1-87BD-8CEE74E4A64E}"/>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9D1D-4FB1-87BD-8CEE74E4A64E}"/>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7-9D1D-4FB1-87BD-8CEE74E4A64E}"/>
              </c:ext>
            </c:extLst>
          </c:dPt>
          <c:dPt>
            <c:idx val="4"/>
            <c:bubble3D val="0"/>
            <c:spPr>
              <a:solidFill>
                <a:schemeClr val="accent5"/>
              </a:solidFill>
              <a:ln w="19050">
                <a:solidFill>
                  <a:schemeClr val="lt1"/>
                </a:solidFill>
              </a:ln>
              <a:effectLst/>
            </c:spPr>
            <c:extLst>
              <c:ext xmlns:c16="http://schemas.microsoft.com/office/drawing/2014/chart" uri="{C3380CC4-5D6E-409C-BE32-E72D297353CC}">
                <c16:uniqueId val="{00000009-9D1D-4FB1-87BD-8CEE74E4A64E}"/>
              </c:ext>
            </c:extLst>
          </c:dPt>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solidFill>
                    <a:latin typeface="+mn-lt"/>
                    <a:ea typeface="+mn-ea"/>
                    <a:cs typeface="+mn-cs"/>
                  </a:defRPr>
                </a:pPr>
                <a:endParaRPr lang="fr-FR"/>
              </a:p>
            </c:txPr>
            <c:dLblPos val="bestFit"/>
            <c:showLegendKey val="0"/>
            <c:showVal val="0"/>
            <c:showCatName val="0"/>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Feuil1!$B$19:$B$23</c:f>
              <c:strCache>
                <c:ptCount val="5"/>
                <c:pt idx="0">
                  <c:v>Enseignants-chercheurs et enseignants </c:v>
                </c:pt>
                <c:pt idx="1">
                  <c:v>Référents déontologues</c:v>
                </c:pt>
                <c:pt idx="2">
                  <c:v>Présidents ou directeurs</c:v>
                </c:pt>
                <c:pt idx="3">
                  <c:v>Ministre</c:v>
                </c:pt>
                <c:pt idx="4">
                  <c:v>Services d'administration centrale</c:v>
                </c:pt>
              </c:strCache>
            </c:strRef>
          </c:cat>
          <c:val>
            <c:numRef>
              <c:f>Feuil1!$C$19:$C$23</c:f>
              <c:numCache>
                <c:formatCode>General</c:formatCode>
                <c:ptCount val="5"/>
                <c:pt idx="0">
                  <c:v>11</c:v>
                </c:pt>
                <c:pt idx="1">
                  <c:v>3</c:v>
                </c:pt>
                <c:pt idx="2">
                  <c:v>2</c:v>
                </c:pt>
                <c:pt idx="3">
                  <c:v>2</c:v>
                </c:pt>
                <c:pt idx="4">
                  <c:v>1</c:v>
                </c:pt>
              </c:numCache>
            </c:numRef>
          </c:val>
          <c:extLst>
            <c:ext xmlns:c16="http://schemas.microsoft.com/office/drawing/2014/chart" uri="{C3380CC4-5D6E-409C-BE32-E72D297353CC}">
              <c16:uniqueId val="{0000000A-9D1D-4FB1-87BD-8CEE74E4A64E}"/>
            </c:ext>
          </c:extLst>
        </c:ser>
        <c:dLbls>
          <c:dLblPos val="bestFit"/>
          <c:showLegendKey val="0"/>
          <c:showVal val="1"/>
          <c:showCatName val="0"/>
          <c:showSerName val="0"/>
          <c:showPercent val="0"/>
          <c:showBubbleSize val="0"/>
          <c:showLeaderLines val="1"/>
        </c:dLbls>
        <c:firstSliceAng val="0"/>
      </c:pieChart>
      <c:spPr>
        <a:noFill/>
        <a:ln>
          <a:noFill/>
        </a:ln>
        <a:effectLst/>
      </c:spPr>
    </c:plotArea>
    <c:legend>
      <c:legendPos val="b"/>
      <c:layout>
        <c:manualLayout>
          <c:xMode val="edge"/>
          <c:yMode val="edge"/>
          <c:x val="1.4051548154181876E-2"/>
          <c:y val="0.72172182973916266"/>
          <c:w val="0.98211401735702575"/>
          <c:h val="0.2525822387833212"/>
        </c:manualLayout>
      </c:layout>
      <c:overlay val="0"/>
      <c:spPr>
        <a:noFill/>
        <a:ln>
          <a:noFill/>
        </a:ln>
        <a:effectLst/>
      </c:spPr>
      <c:txPr>
        <a:bodyPr rot="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fr-FR"/>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w="9525" cap="flat" cmpd="sng" algn="ctr">
      <a:solidFill>
        <a:schemeClr val="accent1"/>
      </a:solidFill>
      <a:round/>
    </a:ln>
    <a:effectLst/>
  </c:spPr>
  <c:txPr>
    <a:bodyPr/>
    <a:lstStyle/>
    <a:p>
      <a:pPr>
        <a:defRPr/>
      </a:pPr>
      <a:endParaRPr lang="fr-FR"/>
    </a:p>
  </c:txPr>
  <c:externalData r:id="rId4">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pitchFamily="34" charset="0"/>
              </a:defRPr>
            </a:lvl1pPr>
          </a:lstStyle>
          <a:p>
            <a:endParaRPr lang="fr-FR" dirty="0"/>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atin typeface="Arial" pitchFamily="34" charset="0"/>
              </a:defRPr>
            </a:lvl1pPr>
          </a:lstStyle>
          <a:p>
            <a:fld id="{D680E798-53FF-4C51-A981-953463752515}" type="datetimeFigureOut">
              <a:rPr lang="fr-FR" smtClean="0"/>
              <a:pPr/>
              <a:t>23/01/2026</a:t>
            </a:fld>
            <a:endParaRPr lang="fr-FR" dirty="0"/>
          </a:p>
        </p:txBody>
      </p:sp>
      <p:sp>
        <p:nvSpPr>
          <p:cNvPr id="4" name="Espace réservé de l'image des diapositives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fr-FR" dirty="0"/>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atin typeface="Arial" pitchFamily="34" charset="0"/>
              </a:defRPr>
            </a:lvl1pPr>
          </a:lstStyle>
          <a:p>
            <a:endParaRPr lang="fr-FR" dirty="0"/>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atin typeface="Arial" pitchFamily="34" charset="0"/>
              </a:defRPr>
            </a:lvl1pPr>
          </a:lstStyle>
          <a:p>
            <a:fld id="{1B06CD8F-B7ED-4A05-9FB1-A01CC0EF02CC}" type="slidenum">
              <a:rPr lang="fr-FR" smtClean="0"/>
              <a:pPr/>
              <a:t>‹N°›</a:t>
            </a:fld>
            <a:endParaRPr lang="fr-FR" dirty="0"/>
          </a:p>
        </p:txBody>
      </p:sp>
    </p:spTree>
    <p:extLst>
      <p:ext uri="{BB962C8B-B14F-4D97-AF65-F5344CB8AC3E}">
        <p14:creationId xmlns:p14="http://schemas.microsoft.com/office/powerpoint/2010/main" val="41166269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Arial" pitchFamily="34" charset="0"/>
        <a:ea typeface="+mn-ea"/>
        <a:cs typeface="+mn-cs"/>
      </a:defRPr>
    </a:lvl1pPr>
    <a:lvl2pPr marL="457200" algn="l" defTabSz="914400" rtl="0" eaLnBrk="1" latinLnBrk="0" hangingPunct="1">
      <a:defRPr sz="1200" kern="1200">
        <a:solidFill>
          <a:schemeClr val="tx1"/>
        </a:solidFill>
        <a:latin typeface="Arial" pitchFamily="34" charset="0"/>
        <a:ea typeface="+mn-ea"/>
        <a:cs typeface="+mn-cs"/>
      </a:defRPr>
    </a:lvl2pPr>
    <a:lvl3pPr marL="914400" algn="l" defTabSz="914400" rtl="0" eaLnBrk="1" latinLnBrk="0" hangingPunct="1">
      <a:defRPr sz="1200" kern="1200">
        <a:solidFill>
          <a:schemeClr val="tx1"/>
        </a:solidFill>
        <a:latin typeface="Arial" pitchFamily="34" charset="0"/>
        <a:ea typeface="+mn-ea"/>
        <a:cs typeface="+mn-cs"/>
      </a:defRPr>
    </a:lvl3pPr>
    <a:lvl4pPr marL="1371600" algn="l" defTabSz="914400" rtl="0" eaLnBrk="1" latinLnBrk="0" hangingPunct="1">
      <a:defRPr sz="1200" kern="1200">
        <a:solidFill>
          <a:schemeClr val="tx1"/>
        </a:solidFill>
        <a:latin typeface="Arial" pitchFamily="34" charset="0"/>
        <a:ea typeface="+mn-ea"/>
        <a:cs typeface="+mn-cs"/>
      </a:defRPr>
    </a:lvl4pPr>
    <a:lvl5pPr marL="1828800" algn="l" defTabSz="914400" rtl="0" eaLnBrk="1" latinLnBrk="0" hangingPunct="1">
      <a:defRPr sz="1200" kern="1200">
        <a:solidFill>
          <a:schemeClr val="tx1"/>
        </a:solidFill>
        <a:latin typeface="Arial"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Couverture">
    <p:spTree>
      <p:nvGrpSpPr>
        <p:cNvPr id="1" name=""/>
        <p:cNvGrpSpPr/>
        <p:nvPr/>
      </p:nvGrpSpPr>
      <p:grpSpPr>
        <a:xfrm>
          <a:off x="0" y="0"/>
          <a:ext cx="0" cy="0"/>
          <a:chOff x="0" y="0"/>
          <a:chExt cx="0" cy="0"/>
        </a:xfrm>
      </p:grpSpPr>
      <p:sp>
        <p:nvSpPr>
          <p:cNvPr id="4" name="Espace réservé de la date 3"/>
          <p:cNvSpPr>
            <a:spLocks noGrp="1"/>
          </p:cNvSpPr>
          <p:nvPr>
            <p:ph type="dt" sz="half" idx="10"/>
          </p:nvPr>
        </p:nvSpPr>
        <p:spPr bwMode="gray">
          <a:xfrm>
            <a:off x="0" y="4963500"/>
            <a:ext cx="180000" cy="180000"/>
          </a:xfrm>
          <a:prstGeom prst="rect">
            <a:avLst/>
          </a:prstGeom>
          <a:ln>
            <a:solidFill>
              <a:schemeClr val="tx1">
                <a:alpha val="0"/>
              </a:schemeClr>
            </a:solidFill>
          </a:ln>
        </p:spPr>
        <p:txBody>
          <a:bodyPr/>
          <a:lstStyle>
            <a:lvl1pPr>
              <a:defRPr sz="100">
                <a:solidFill>
                  <a:schemeClr val="tx1">
                    <a:alpha val="0"/>
                  </a:schemeClr>
                </a:solidFill>
              </a:defRPr>
            </a:lvl1pPr>
          </a:lstStyle>
          <a:p>
            <a:r>
              <a:rPr lang="fr-FR"/>
              <a:t>XX/XX/XXXX</a:t>
            </a:r>
            <a:endParaRPr lang="fr-FR" dirty="0"/>
          </a:p>
        </p:txBody>
      </p:sp>
      <p:sp>
        <p:nvSpPr>
          <p:cNvPr id="5" name="Espace réservé du pied de page 4"/>
          <p:cNvSpPr>
            <a:spLocks noGrp="1"/>
          </p:cNvSpPr>
          <p:nvPr>
            <p:ph type="ftr" sz="quarter" idx="11"/>
          </p:nvPr>
        </p:nvSpPr>
        <p:spPr bwMode="gray">
          <a:xfrm>
            <a:off x="720000" y="3919897"/>
            <a:ext cx="3240000" cy="900000"/>
          </a:xfrm>
          <a:prstGeom prst="rect">
            <a:avLst/>
          </a:prstGeom>
        </p:spPr>
        <p:txBody>
          <a:bodyPr anchor="b" anchorCtr="0"/>
          <a:lstStyle>
            <a:lvl1pPr>
              <a:defRPr sz="1150"/>
            </a:lvl1pPr>
          </a:lstStyle>
          <a:p>
            <a:r>
              <a:rPr lang="fr-FR" dirty="0"/>
              <a:t>Inspection générale de l’éducation,</a:t>
            </a:r>
            <a:br>
              <a:rPr lang="fr-FR" dirty="0"/>
            </a:br>
            <a:r>
              <a:rPr lang="fr-FR" dirty="0"/>
              <a:t>du sport et de la recherche </a:t>
            </a:r>
          </a:p>
        </p:txBody>
      </p:sp>
      <p:sp>
        <p:nvSpPr>
          <p:cNvPr id="6" name="Espace réservé du numéro de diapositive 5"/>
          <p:cNvSpPr>
            <a:spLocks noGrp="1"/>
          </p:cNvSpPr>
          <p:nvPr>
            <p:ph type="sldNum" sz="quarter" idx="12"/>
          </p:nvPr>
        </p:nvSpPr>
        <p:spPr bwMode="gray">
          <a:xfrm>
            <a:off x="0" y="4963500"/>
            <a:ext cx="180000" cy="180000"/>
          </a:xfrm>
          <a:ln>
            <a:solidFill>
              <a:schemeClr val="tx1">
                <a:alpha val="0"/>
              </a:schemeClr>
            </a:solidFill>
          </a:ln>
        </p:spPr>
        <p:txBody>
          <a:bodyPr/>
          <a:lstStyle>
            <a:lvl1pPr>
              <a:defRPr sz="100">
                <a:solidFill>
                  <a:schemeClr val="tx1">
                    <a:alpha val="0"/>
                  </a:schemeClr>
                </a:solidFill>
              </a:defRPr>
            </a:lvl1pPr>
          </a:lstStyle>
          <a:p>
            <a:fld id="{10C140CD-8AED-46FF-A9A2-77308F3F39AE}" type="slidenum">
              <a:rPr lang="fr-FR" smtClean="0"/>
              <a:pPr/>
              <a:t>‹N°›</a:t>
            </a:fld>
            <a:endParaRPr lang="fr-FR" dirty="0"/>
          </a:p>
        </p:txBody>
      </p:sp>
      <p:sp>
        <p:nvSpPr>
          <p:cNvPr id="7" name="Titre 6"/>
          <p:cNvSpPr>
            <a:spLocks noGrp="1"/>
          </p:cNvSpPr>
          <p:nvPr>
            <p:ph type="title" hasCustomPrompt="1"/>
          </p:nvPr>
        </p:nvSpPr>
        <p:spPr bwMode="gray">
          <a:xfrm>
            <a:off x="0" y="0"/>
            <a:ext cx="180000" cy="180000"/>
          </a:xfrm>
          <a:ln>
            <a:solidFill>
              <a:schemeClr val="tx1">
                <a:alpha val="0"/>
              </a:schemeClr>
            </a:solidFill>
          </a:ln>
        </p:spPr>
        <p:txBody>
          <a:bodyPr/>
          <a:lstStyle>
            <a:lvl1pPr>
              <a:defRPr sz="100">
                <a:solidFill>
                  <a:schemeClr val="tx1">
                    <a:alpha val="0"/>
                  </a:schemeClr>
                </a:solidFill>
              </a:defRPr>
            </a:lvl1pPr>
          </a:lstStyle>
          <a:p>
            <a:r>
              <a:rPr lang="fr-FR" dirty="0"/>
              <a:t>Titre</a:t>
            </a:r>
          </a:p>
        </p:txBody>
      </p:sp>
      <p:pic>
        <p:nvPicPr>
          <p:cNvPr id="11" name="Image 10">
            <a:extLst>
              <a:ext uri="{FF2B5EF4-FFF2-40B4-BE49-F238E27FC236}">
                <a16:creationId xmlns:a16="http://schemas.microsoft.com/office/drawing/2014/main" id="{67176BF8-0E9B-6545-8201-9FD5D1F6C536}"/>
              </a:ext>
            </a:extLst>
          </p:cNvPr>
          <p:cNvPicPr>
            <a:picLocks noChangeAspect="1"/>
          </p:cNvPicPr>
          <p:nvPr userDrawn="1"/>
        </p:nvPicPr>
        <p:blipFill>
          <a:blip r:embed="rId2"/>
          <a:stretch>
            <a:fillRect/>
          </a:stretch>
        </p:blipFill>
        <p:spPr>
          <a:xfrm>
            <a:off x="323528" y="177075"/>
            <a:ext cx="3135919" cy="2844000"/>
          </a:xfrm>
          <a:prstGeom prst="rect">
            <a:avLst/>
          </a:prstGeom>
        </p:spPr>
      </p:pic>
      <p:pic>
        <p:nvPicPr>
          <p:cNvPr id="10" name="Image 9">
            <a:extLst>
              <a:ext uri="{FF2B5EF4-FFF2-40B4-BE49-F238E27FC236}">
                <a16:creationId xmlns:a16="http://schemas.microsoft.com/office/drawing/2014/main" id="{052A0ED1-3FEF-0A43-8552-58B203600D9C}"/>
              </a:ext>
            </a:extLst>
          </p:cNvPr>
          <p:cNvPicPr>
            <a:picLocks noChangeAspect="1"/>
          </p:cNvPicPr>
          <p:nvPr userDrawn="1"/>
        </p:nvPicPr>
        <p:blipFill>
          <a:blip r:embed="rId3"/>
          <a:stretch>
            <a:fillRect/>
          </a:stretch>
        </p:blipFill>
        <p:spPr>
          <a:xfrm>
            <a:off x="6444208" y="544975"/>
            <a:ext cx="2016224" cy="1248855"/>
          </a:xfrm>
          <a:prstGeom prst="rect">
            <a:avLst/>
          </a:prstGeom>
        </p:spPr>
      </p:pic>
    </p:spTree>
    <p:extLst>
      <p:ext uri="{BB962C8B-B14F-4D97-AF65-F5344CB8AC3E}">
        <p14:creationId xmlns:p14="http://schemas.microsoft.com/office/powerpoint/2010/main" val="34326109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re et sous-titre">
    <p:spTree>
      <p:nvGrpSpPr>
        <p:cNvPr id="1" name=""/>
        <p:cNvGrpSpPr/>
        <p:nvPr/>
      </p:nvGrpSpPr>
      <p:grpSpPr>
        <a:xfrm>
          <a:off x="0" y="0"/>
          <a:ext cx="0" cy="0"/>
          <a:chOff x="0" y="0"/>
          <a:chExt cx="0" cy="0"/>
        </a:xfrm>
      </p:grpSpPr>
      <p:sp>
        <p:nvSpPr>
          <p:cNvPr id="7" name="Titre 6"/>
          <p:cNvSpPr>
            <a:spLocks noGrp="1"/>
          </p:cNvSpPr>
          <p:nvPr>
            <p:ph type="title" hasCustomPrompt="1"/>
          </p:nvPr>
        </p:nvSpPr>
        <p:spPr bwMode="gray">
          <a:xfrm>
            <a:off x="0" y="0"/>
            <a:ext cx="180000" cy="180000"/>
          </a:xfrm>
          <a:ln>
            <a:solidFill>
              <a:schemeClr val="tx1">
                <a:alpha val="0"/>
              </a:schemeClr>
            </a:solidFill>
          </a:ln>
        </p:spPr>
        <p:txBody>
          <a:bodyPr/>
          <a:lstStyle>
            <a:lvl1pPr>
              <a:defRPr sz="100">
                <a:solidFill>
                  <a:schemeClr val="tx1">
                    <a:alpha val="0"/>
                  </a:schemeClr>
                </a:solidFill>
              </a:defRPr>
            </a:lvl1pPr>
          </a:lstStyle>
          <a:p>
            <a:r>
              <a:rPr lang="fr-FR" dirty="0"/>
              <a:t>Titre</a:t>
            </a:r>
          </a:p>
        </p:txBody>
      </p:sp>
      <p:sp>
        <p:nvSpPr>
          <p:cNvPr id="8" name="Espace réservé du numéro de diapositive 7"/>
          <p:cNvSpPr>
            <a:spLocks noGrp="1"/>
          </p:cNvSpPr>
          <p:nvPr>
            <p:ph type="sldNum" sz="quarter" idx="12"/>
          </p:nvPr>
        </p:nvSpPr>
        <p:spPr bwMode="gray">
          <a:xfrm>
            <a:off x="7434000" y="4796511"/>
            <a:ext cx="1350000" cy="360000"/>
          </a:xfrm>
        </p:spPr>
        <p:txBody>
          <a:bodyPr/>
          <a:lstStyle/>
          <a:p>
            <a:fld id="{733122C9-A0B9-462F-8757-0847AD287B63}" type="slidenum">
              <a:rPr lang="fr-FR" smtClean="0"/>
              <a:pPr/>
              <a:t>‹N°›</a:t>
            </a:fld>
            <a:endParaRPr lang="fr-FR" dirty="0"/>
          </a:p>
        </p:txBody>
      </p:sp>
      <p:sp>
        <p:nvSpPr>
          <p:cNvPr id="11" name="Espace réservé du texte 10"/>
          <p:cNvSpPr>
            <a:spLocks noGrp="1"/>
          </p:cNvSpPr>
          <p:nvPr>
            <p:ph type="body" sz="quarter" idx="13" hasCustomPrompt="1"/>
          </p:nvPr>
        </p:nvSpPr>
        <p:spPr bwMode="gray">
          <a:xfrm>
            <a:off x="360000" y="2346046"/>
            <a:ext cx="8424000" cy="2077200"/>
          </a:xfrm>
        </p:spPr>
        <p:txBody>
          <a:bodyPr/>
          <a:lstStyle>
            <a:lvl1pPr>
              <a:lnSpc>
                <a:spcPct val="90000"/>
              </a:lnSpc>
              <a:spcAft>
                <a:spcPts val="0"/>
              </a:spcAft>
              <a:defRPr sz="3250" b="1" cap="all" baseline="0"/>
            </a:lvl1pPr>
            <a:lvl2pPr marL="0" indent="0">
              <a:spcBef>
                <a:spcPts val="500"/>
              </a:spcBef>
              <a:spcAft>
                <a:spcPts val="0"/>
              </a:spcAft>
              <a:buNone/>
              <a:defRPr sz="1850"/>
            </a:lvl2pPr>
          </a:lstStyle>
          <a:p>
            <a:pPr lvl="0"/>
            <a:r>
              <a:rPr lang="fr-FR" dirty="0"/>
              <a:t>Titre</a:t>
            </a:r>
          </a:p>
          <a:p>
            <a:pPr lvl="1"/>
            <a:r>
              <a:rPr lang="fr-FR" dirty="0"/>
              <a:t>Sous-titre</a:t>
            </a:r>
          </a:p>
        </p:txBody>
      </p:sp>
      <p:pic>
        <p:nvPicPr>
          <p:cNvPr id="13" name="Image 12">
            <a:extLst>
              <a:ext uri="{FF2B5EF4-FFF2-40B4-BE49-F238E27FC236}">
                <a16:creationId xmlns:a16="http://schemas.microsoft.com/office/drawing/2014/main" id="{ED506F14-ED0D-7542-8543-B7C07D594069}"/>
              </a:ext>
            </a:extLst>
          </p:cNvPr>
          <p:cNvPicPr>
            <a:picLocks noChangeAspect="1"/>
          </p:cNvPicPr>
          <p:nvPr userDrawn="1"/>
        </p:nvPicPr>
        <p:blipFill>
          <a:blip r:embed="rId2"/>
          <a:stretch>
            <a:fillRect/>
          </a:stretch>
        </p:blipFill>
        <p:spPr>
          <a:xfrm>
            <a:off x="7046496" y="360000"/>
            <a:ext cx="1737504" cy="1076215"/>
          </a:xfrm>
          <a:prstGeom prst="rect">
            <a:avLst/>
          </a:prstGeom>
        </p:spPr>
      </p:pic>
      <p:pic>
        <p:nvPicPr>
          <p:cNvPr id="14" name="Image 13">
            <a:extLst>
              <a:ext uri="{FF2B5EF4-FFF2-40B4-BE49-F238E27FC236}">
                <a16:creationId xmlns:a16="http://schemas.microsoft.com/office/drawing/2014/main" id="{D87260C3-EF3A-0B48-9C85-9F85D7A88D50}"/>
              </a:ext>
            </a:extLst>
          </p:cNvPr>
          <p:cNvPicPr>
            <a:picLocks noChangeAspect="1"/>
          </p:cNvPicPr>
          <p:nvPr userDrawn="1"/>
        </p:nvPicPr>
        <p:blipFill>
          <a:blip r:embed="rId3"/>
          <a:stretch>
            <a:fillRect/>
          </a:stretch>
        </p:blipFill>
        <p:spPr>
          <a:xfrm>
            <a:off x="180000" y="180000"/>
            <a:ext cx="1587803" cy="1440000"/>
          </a:xfrm>
          <a:prstGeom prst="rect">
            <a:avLst/>
          </a:prstGeom>
        </p:spPr>
      </p:pic>
    </p:spTree>
    <p:extLst>
      <p:ext uri="{BB962C8B-B14F-4D97-AF65-F5344CB8AC3E}">
        <p14:creationId xmlns:p14="http://schemas.microsoft.com/office/powerpoint/2010/main" val="34839045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ommaire">
    <p:spTree>
      <p:nvGrpSpPr>
        <p:cNvPr id="1" name=""/>
        <p:cNvGrpSpPr/>
        <p:nvPr/>
      </p:nvGrpSpPr>
      <p:grpSpPr>
        <a:xfrm>
          <a:off x="0" y="0"/>
          <a:ext cx="0" cy="0"/>
          <a:chOff x="0" y="0"/>
          <a:chExt cx="0" cy="0"/>
        </a:xfrm>
      </p:grpSpPr>
      <p:sp>
        <p:nvSpPr>
          <p:cNvPr id="2" name="Titre 1"/>
          <p:cNvSpPr>
            <a:spLocks noGrp="1"/>
          </p:cNvSpPr>
          <p:nvPr>
            <p:ph type="title" hasCustomPrompt="1"/>
          </p:nvPr>
        </p:nvSpPr>
        <p:spPr bwMode="gray">
          <a:xfrm>
            <a:off x="359999" y="900000"/>
            <a:ext cx="8424000" cy="720000"/>
          </a:xfrm>
        </p:spPr>
        <p:txBody>
          <a:bodyPr/>
          <a:lstStyle>
            <a:lvl1pPr>
              <a:defRPr/>
            </a:lvl1pPr>
          </a:lstStyle>
          <a:p>
            <a:r>
              <a:rPr lang="fr-FR" dirty="0"/>
              <a:t>Titre</a:t>
            </a:r>
          </a:p>
        </p:txBody>
      </p:sp>
      <p:sp>
        <p:nvSpPr>
          <p:cNvPr id="5" name="Espace réservé du numéro de diapositive 4"/>
          <p:cNvSpPr>
            <a:spLocks noGrp="1"/>
          </p:cNvSpPr>
          <p:nvPr>
            <p:ph type="sldNum" sz="quarter" idx="12"/>
          </p:nvPr>
        </p:nvSpPr>
        <p:spPr bwMode="gray"/>
        <p:txBody>
          <a:bodyPr/>
          <a:lstStyle/>
          <a:p>
            <a:fld id="{733122C9-A0B9-462F-8757-0847AD287B63}" type="slidenum">
              <a:rPr lang="fr-FR" smtClean="0"/>
              <a:pPr/>
              <a:t>‹N°›</a:t>
            </a:fld>
            <a:endParaRPr lang="fr-FR" dirty="0"/>
          </a:p>
        </p:txBody>
      </p:sp>
      <p:sp>
        <p:nvSpPr>
          <p:cNvPr id="8" name="Espace réservé du texte 7"/>
          <p:cNvSpPr>
            <a:spLocks noGrp="1"/>
          </p:cNvSpPr>
          <p:nvPr>
            <p:ph type="body" sz="quarter" idx="13" hasCustomPrompt="1"/>
          </p:nvPr>
        </p:nvSpPr>
        <p:spPr bwMode="gray">
          <a:xfrm>
            <a:off x="359998" y="1891968"/>
            <a:ext cx="2520000" cy="2530800"/>
          </a:xfrm>
        </p:spPr>
        <p:txBody>
          <a:bodyPr/>
          <a:lstStyle>
            <a:lvl1pPr marL="144000" indent="-144000">
              <a:spcBef>
                <a:spcPts val="400"/>
              </a:spcBef>
              <a:spcAft>
                <a:spcPts val="800"/>
              </a:spcAft>
              <a:buFont typeface="+mj-lt"/>
              <a:buAutoNum type="arabicPeriod"/>
              <a:defRPr b="1"/>
            </a:lvl1pPr>
            <a:lvl2pPr marL="324000" indent="-144000">
              <a:spcBef>
                <a:spcPts val="600"/>
              </a:spcBef>
              <a:spcAft>
                <a:spcPts val="800"/>
              </a:spcAft>
              <a:buFont typeface="+mj-lt"/>
              <a:buAutoNum type="alphaLcPeriod"/>
              <a:defRPr/>
            </a:lvl2pPr>
          </a:lstStyle>
          <a:p>
            <a:pPr lvl="0"/>
            <a:r>
              <a:rPr lang="fr-FR" dirty="0"/>
              <a:t>Titre de la partie</a:t>
            </a:r>
          </a:p>
          <a:p>
            <a:pPr lvl="1"/>
            <a:r>
              <a:rPr lang="fr-FR" dirty="0"/>
              <a:t>Deuxième niveau</a:t>
            </a:r>
          </a:p>
        </p:txBody>
      </p:sp>
      <p:sp>
        <p:nvSpPr>
          <p:cNvPr id="9" name="Espace réservé du texte 7"/>
          <p:cNvSpPr>
            <a:spLocks noGrp="1"/>
          </p:cNvSpPr>
          <p:nvPr>
            <p:ph type="body" sz="quarter" idx="14" hasCustomPrompt="1"/>
          </p:nvPr>
        </p:nvSpPr>
        <p:spPr bwMode="gray">
          <a:xfrm>
            <a:off x="3312000" y="1893600"/>
            <a:ext cx="2520000" cy="2530800"/>
          </a:xfrm>
        </p:spPr>
        <p:txBody>
          <a:bodyPr/>
          <a:lstStyle>
            <a:lvl1pPr marL="144000" indent="-144000">
              <a:spcBef>
                <a:spcPts val="400"/>
              </a:spcBef>
              <a:spcAft>
                <a:spcPts val="800"/>
              </a:spcAft>
              <a:buFont typeface="+mj-lt"/>
              <a:buAutoNum type="arabicPeriod"/>
              <a:defRPr b="1"/>
            </a:lvl1pPr>
            <a:lvl2pPr marL="324000" indent="-144000">
              <a:spcBef>
                <a:spcPts val="600"/>
              </a:spcBef>
              <a:spcAft>
                <a:spcPts val="800"/>
              </a:spcAft>
              <a:buFont typeface="+mj-lt"/>
              <a:buAutoNum type="alphaLcPeriod"/>
              <a:defRPr/>
            </a:lvl2pPr>
          </a:lstStyle>
          <a:p>
            <a:pPr lvl="0"/>
            <a:r>
              <a:rPr lang="fr-FR" dirty="0"/>
              <a:t>Titre de la partie</a:t>
            </a:r>
          </a:p>
          <a:p>
            <a:pPr lvl="1"/>
            <a:r>
              <a:rPr lang="fr-FR" dirty="0"/>
              <a:t>Deuxième niveau</a:t>
            </a:r>
          </a:p>
        </p:txBody>
      </p:sp>
      <p:sp>
        <p:nvSpPr>
          <p:cNvPr id="10" name="Espace réservé du texte 7"/>
          <p:cNvSpPr>
            <a:spLocks noGrp="1"/>
          </p:cNvSpPr>
          <p:nvPr>
            <p:ph type="body" sz="quarter" idx="15" hasCustomPrompt="1"/>
          </p:nvPr>
        </p:nvSpPr>
        <p:spPr bwMode="gray">
          <a:xfrm>
            <a:off x="6263999" y="1893600"/>
            <a:ext cx="2520000" cy="2530800"/>
          </a:xfrm>
        </p:spPr>
        <p:txBody>
          <a:bodyPr/>
          <a:lstStyle>
            <a:lvl1pPr marL="144000" indent="-144000">
              <a:spcBef>
                <a:spcPts val="400"/>
              </a:spcBef>
              <a:spcAft>
                <a:spcPts val="800"/>
              </a:spcAft>
              <a:buFont typeface="+mj-lt"/>
              <a:buAutoNum type="arabicPeriod"/>
              <a:defRPr b="1"/>
            </a:lvl1pPr>
            <a:lvl2pPr marL="324000" indent="-144000">
              <a:spcBef>
                <a:spcPts val="600"/>
              </a:spcBef>
              <a:spcAft>
                <a:spcPts val="800"/>
              </a:spcAft>
              <a:buFont typeface="+mj-lt"/>
              <a:buAutoNum type="alphaLcPeriod"/>
              <a:defRPr/>
            </a:lvl2pPr>
          </a:lstStyle>
          <a:p>
            <a:pPr lvl="0"/>
            <a:r>
              <a:rPr lang="fr-FR" dirty="0"/>
              <a:t>Titre de la partie</a:t>
            </a:r>
          </a:p>
          <a:p>
            <a:pPr lvl="1"/>
            <a:r>
              <a:rPr lang="fr-FR" dirty="0"/>
              <a:t>Deuxième niveau</a:t>
            </a:r>
          </a:p>
        </p:txBody>
      </p:sp>
    </p:spTree>
    <p:extLst>
      <p:ext uri="{BB962C8B-B14F-4D97-AF65-F5344CB8AC3E}">
        <p14:creationId xmlns:p14="http://schemas.microsoft.com/office/powerpoint/2010/main" val="16410304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hapitre">
    <p:spTree>
      <p:nvGrpSpPr>
        <p:cNvPr id="1" name=""/>
        <p:cNvGrpSpPr/>
        <p:nvPr/>
      </p:nvGrpSpPr>
      <p:grpSpPr>
        <a:xfrm>
          <a:off x="0" y="0"/>
          <a:ext cx="0" cy="0"/>
          <a:chOff x="0" y="0"/>
          <a:chExt cx="0" cy="0"/>
        </a:xfrm>
      </p:grpSpPr>
      <p:sp>
        <p:nvSpPr>
          <p:cNvPr id="8" name="Espace réservé pour une image  7"/>
          <p:cNvSpPr>
            <a:spLocks noGrp="1"/>
          </p:cNvSpPr>
          <p:nvPr>
            <p:ph type="pic" sz="quarter" idx="13" hasCustomPrompt="1"/>
          </p:nvPr>
        </p:nvSpPr>
        <p:spPr bwMode="gray">
          <a:xfrm>
            <a:off x="0" y="738000"/>
            <a:ext cx="9144000" cy="4406400"/>
          </a:xfrm>
          <a:solidFill>
            <a:srgbClr val="3D7CC9"/>
          </a:solidFill>
        </p:spPr>
        <p:txBody>
          <a:bodyPr tIns="1080000" anchor="ctr" anchorCtr="0"/>
          <a:lstStyle>
            <a:lvl1pPr algn="ctr">
              <a:defRPr cap="all" baseline="0"/>
            </a:lvl1pPr>
          </a:lstStyle>
          <a:p>
            <a:r>
              <a:rPr lang="fr-FR" dirty="0"/>
              <a:t>Sélectionner l’icône pour insérer une image, </a:t>
            </a:r>
            <a:br>
              <a:rPr lang="fr-FR" dirty="0"/>
            </a:br>
            <a:r>
              <a:rPr lang="fr-FR" dirty="0"/>
              <a:t>puis disposer l’image en arrière plan </a:t>
            </a:r>
            <a:br>
              <a:rPr lang="fr-FR" dirty="0"/>
            </a:br>
            <a:r>
              <a:rPr lang="fr-FR" dirty="0"/>
              <a:t>(Sélectionner l’image avec le bouton droit de la souris / </a:t>
            </a:r>
            <a:br>
              <a:rPr lang="fr-FR" dirty="0"/>
            </a:br>
            <a:r>
              <a:rPr lang="fr-FR" dirty="0"/>
              <a:t>Mettre à l’arrière plan)</a:t>
            </a:r>
          </a:p>
        </p:txBody>
      </p:sp>
      <p:sp>
        <p:nvSpPr>
          <p:cNvPr id="2" name="Titre 1"/>
          <p:cNvSpPr>
            <a:spLocks noGrp="1"/>
          </p:cNvSpPr>
          <p:nvPr>
            <p:ph type="title" hasCustomPrompt="1"/>
          </p:nvPr>
        </p:nvSpPr>
        <p:spPr bwMode="gray">
          <a:xfrm>
            <a:off x="359999" y="738000"/>
            <a:ext cx="8424000" cy="4046400"/>
          </a:xfrm>
          <a:custGeom>
            <a:avLst/>
            <a:gdLst>
              <a:gd name="connsiteX0" fmla="*/ 8424000 w 8424000"/>
              <a:gd name="connsiteY0" fmla="*/ 4046400 h 4046400"/>
              <a:gd name="connsiteX1" fmla="*/ 0 w 8424000"/>
              <a:gd name="connsiteY1" fmla="*/ 4046360 h 4046400"/>
              <a:gd name="connsiteX2" fmla="*/ 0 w 8424000"/>
              <a:gd name="connsiteY2" fmla="*/ 40 h 4046400"/>
              <a:gd name="connsiteX3" fmla="*/ 8424000 w 8424000"/>
              <a:gd name="connsiteY3" fmla="*/ 0 h 4046400"/>
              <a:gd name="connsiteX4" fmla="*/ 8424000 w 8424000"/>
              <a:gd name="connsiteY4" fmla="*/ 4046400 h 4046400"/>
              <a:gd name="connsiteX0" fmla="*/ 8424000 w 8424000"/>
              <a:gd name="connsiteY0" fmla="*/ 4046400 h 4046400"/>
              <a:gd name="connsiteX1" fmla="*/ 0 w 8424000"/>
              <a:gd name="connsiteY1" fmla="*/ 4046360 h 4046400"/>
              <a:gd name="connsiteX2" fmla="*/ 0 w 8424000"/>
              <a:gd name="connsiteY2" fmla="*/ 40 h 4046400"/>
              <a:gd name="connsiteX3" fmla="*/ 8424000 w 8424000"/>
              <a:gd name="connsiteY3" fmla="*/ 0 h 4046400"/>
              <a:gd name="connsiteX0" fmla="*/ 8424000 w 8424000"/>
              <a:gd name="connsiteY0" fmla="*/ 4046400 h 4046400"/>
              <a:gd name="connsiteX1" fmla="*/ 0 w 8424000"/>
              <a:gd name="connsiteY1" fmla="*/ 4046360 h 4046400"/>
              <a:gd name="connsiteX2" fmla="*/ 0 w 8424000"/>
              <a:gd name="connsiteY2" fmla="*/ 40 h 4046400"/>
              <a:gd name="connsiteX3" fmla="*/ 8424000 w 8424000"/>
              <a:gd name="connsiteY3" fmla="*/ 0 h 4046400"/>
              <a:gd name="connsiteX4" fmla="*/ 8424000 w 8424000"/>
              <a:gd name="connsiteY4" fmla="*/ 4046400 h 4046400"/>
              <a:gd name="connsiteX0" fmla="*/ 8424000 w 8424000"/>
              <a:gd name="connsiteY0" fmla="*/ 4046400 h 4046400"/>
              <a:gd name="connsiteX1" fmla="*/ 0 w 8424000"/>
              <a:gd name="connsiteY1" fmla="*/ 4046360 h 4046400"/>
              <a:gd name="connsiteX2" fmla="*/ 8424000 w 8424000"/>
              <a:gd name="connsiteY2" fmla="*/ 0 h 4046400"/>
              <a:gd name="connsiteX0" fmla="*/ 8424000 w 8424000"/>
              <a:gd name="connsiteY0" fmla="*/ 4046400 h 4046400"/>
              <a:gd name="connsiteX1" fmla="*/ 0 w 8424000"/>
              <a:gd name="connsiteY1" fmla="*/ 4046360 h 4046400"/>
              <a:gd name="connsiteX2" fmla="*/ 0 w 8424000"/>
              <a:gd name="connsiteY2" fmla="*/ 40 h 4046400"/>
              <a:gd name="connsiteX3" fmla="*/ 8424000 w 8424000"/>
              <a:gd name="connsiteY3" fmla="*/ 0 h 4046400"/>
              <a:gd name="connsiteX4" fmla="*/ 8424000 w 8424000"/>
              <a:gd name="connsiteY4" fmla="*/ 4046400 h 4046400"/>
              <a:gd name="connsiteX0" fmla="*/ 8424000 w 8424000"/>
              <a:gd name="connsiteY0" fmla="*/ 4046400 h 4046400"/>
              <a:gd name="connsiteX1" fmla="*/ 0 w 8424000"/>
              <a:gd name="connsiteY1" fmla="*/ 4046360 h 4046400"/>
              <a:gd name="connsiteX2" fmla="*/ 8424000 w 8424000"/>
              <a:gd name="connsiteY2" fmla="*/ 0 h 4046400"/>
              <a:gd name="connsiteX0" fmla="*/ 8424000 w 8424000"/>
              <a:gd name="connsiteY0" fmla="*/ 4046400 h 4046400"/>
              <a:gd name="connsiteX1" fmla="*/ 0 w 8424000"/>
              <a:gd name="connsiteY1" fmla="*/ 4046360 h 4046400"/>
              <a:gd name="connsiteX2" fmla="*/ 0 w 8424000"/>
              <a:gd name="connsiteY2" fmla="*/ 40 h 4046400"/>
              <a:gd name="connsiteX3" fmla="*/ 8424000 w 8424000"/>
              <a:gd name="connsiteY3" fmla="*/ 0 h 4046400"/>
              <a:gd name="connsiteX4" fmla="*/ 8424000 w 8424000"/>
              <a:gd name="connsiteY4" fmla="*/ 4046400 h 4046400"/>
              <a:gd name="connsiteX0" fmla="*/ 8424000 w 8424000"/>
              <a:gd name="connsiteY0" fmla="*/ 4046400 h 4046400"/>
              <a:gd name="connsiteX1" fmla="*/ 0 w 8424000"/>
              <a:gd name="connsiteY1" fmla="*/ 4046360 h 4046400"/>
            </a:gdLst>
            <a:ahLst/>
            <a:cxnLst>
              <a:cxn ang="0">
                <a:pos x="connsiteX0" y="connsiteY0"/>
              </a:cxn>
              <a:cxn ang="0">
                <a:pos x="connsiteX1" y="connsiteY1"/>
              </a:cxn>
            </a:cxnLst>
            <a:rect l="l" t="t" r="r" b="b"/>
            <a:pathLst>
              <a:path w="8424000" h="4046400" stroke="0" extrusionOk="0">
                <a:moveTo>
                  <a:pt x="8424000" y="4046400"/>
                </a:moveTo>
                <a:lnTo>
                  <a:pt x="0" y="4046360"/>
                </a:lnTo>
                <a:lnTo>
                  <a:pt x="0" y="40"/>
                </a:lnTo>
                <a:cubicBezTo>
                  <a:pt x="0" y="18"/>
                  <a:pt x="3771553" y="0"/>
                  <a:pt x="8424000" y="0"/>
                </a:cubicBezTo>
                <a:lnTo>
                  <a:pt x="8424000" y="4046400"/>
                </a:lnTo>
                <a:close/>
              </a:path>
              <a:path w="8424000" h="4046400" fill="none">
                <a:moveTo>
                  <a:pt x="8424000" y="4046400"/>
                </a:moveTo>
                <a:lnTo>
                  <a:pt x="0" y="4046360"/>
                </a:lnTo>
              </a:path>
            </a:pathLst>
          </a:custGeom>
          <a:ln w="10160">
            <a:solidFill>
              <a:schemeClr val="bg1"/>
            </a:solidFill>
          </a:ln>
        </p:spPr>
        <p:txBody>
          <a:bodyPr lIns="0" bIns="360000" anchor="ctr" anchorCtr="0"/>
          <a:lstStyle>
            <a:lvl1pPr marL="396000" indent="-396000">
              <a:buFont typeface="+mj-lt"/>
              <a:buAutoNum type="arabicPeriod"/>
              <a:defRPr sz="3250">
                <a:solidFill>
                  <a:schemeClr val="bg1"/>
                </a:solidFill>
              </a:defRPr>
            </a:lvl1pPr>
          </a:lstStyle>
          <a:p>
            <a:r>
              <a:rPr lang="fr-FR" dirty="0"/>
              <a:t>Titre</a:t>
            </a:r>
          </a:p>
        </p:txBody>
      </p:sp>
      <p:sp>
        <p:nvSpPr>
          <p:cNvPr id="5" name="Espace réservé du numéro de diapositive 4"/>
          <p:cNvSpPr>
            <a:spLocks noGrp="1"/>
          </p:cNvSpPr>
          <p:nvPr>
            <p:ph type="sldNum" sz="quarter" idx="12"/>
          </p:nvPr>
        </p:nvSpPr>
        <p:spPr bwMode="gray"/>
        <p:txBody>
          <a:bodyPr/>
          <a:lstStyle>
            <a:lvl1pPr>
              <a:defRPr>
                <a:solidFill>
                  <a:schemeClr val="bg1"/>
                </a:solidFill>
              </a:defRPr>
            </a:lvl1pPr>
          </a:lstStyle>
          <a:p>
            <a:fld id="{733122C9-A0B9-462F-8757-0847AD287B63}" type="slidenum">
              <a:rPr lang="fr-FR" smtClean="0"/>
              <a:pPr/>
              <a:t>‹N°›</a:t>
            </a:fld>
            <a:endParaRPr lang="fr-FR" dirty="0"/>
          </a:p>
        </p:txBody>
      </p:sp>
    </p:spTree>
    <p:extLst>
      <p:ext uri="{BB962C8B-B14F-4D97-AF65-F5344CB8AC3E}">
        <p14:creationId xmlns:p14="http://schemas.microsoft.com/office/powerpoint/2010/main" val="19085968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re et textes 3 colonnes">
    <p:spTree>
      <p:nvGrpSpPr>
        <p:cNvPr id="1" name=""/>
        <p:cNvGrpSpPr/>
        <p:nvPr/>
      </p:nvGrpSpPr>
      <p:grpSpPr>
        <a:xfrm>
          <a:off x="0" y="0"/>
          <a:ext cx="0" cy="0"/>
          <a:chOff x="0" y="0"/>
          <a:chExt cx="0" cy="0"/>
        </a:xfrm>
      </p:grpSpPr>
      <p:sp>
        <p:nvSpPr>
          <p:cNvPr id="2" name="Titre 1"/>
          <p:cNvSpPr>
            <a:spLocks noGrp="1"/>
          </p:cNvSpPr>
          <p:nvPr>
            <p:ph type="title" hasCustomPrompt="1"/>
          </p:nvPr>
        </p:nvSpPr>
        <p:spPr bwMode="gray">
          <a:xfrm>
            <a:off x="359999" y="900000"/>
            <a:ext cx="8424000" cy="720000"/>
          </a:xfrm>
        </p:spPr>
        <p:txBody>
          <a:bodyPr/>
          <a:lstStyle>
            <a:lvl1pPr>
              <a:defRPr/>
            </a:lvl1pPr>
          </a:lstStyle>
          <a:p>
            <a:r>
              <a:rPr lang="fr-FR" dirty="0"/>
              <a:t>Titre</a:t>
            </a:r>
          </a:p>
        </p:txBody>
      </p:sp>
      <p:sp>
        <p:nvSpPr>
          <p:cNvPr id="5" name="Espace réservé du numéro de diapositive 4"/>
          <p:cNvSpPr>
            <a:spLocks noGrp="1"/>
          </p:cNvSpPr>
          <p:nvPr>
            <p:ph type="sldNum" sz="quarter" idx="12"/>
          </p:nvPr>
        </p:nvSpPr>
        <p:spPr bwMode="gray"/>
        <p:txBody>
          <a:bodyPr/>
          <a:lstStyle/>
          <a:p>
            <a:fld id="{733122C9-A0B9-462F-8757-0847AD287B63}" type="slidenum">
              <a:rPr lang="fr-FR" smtClean="0"/>
              <a:pPr/>
              <a:t>‹N°›</a:t>
            </a:fld>
            <a:endParaRPr lang="fr-FR" dirty="0"/>
          </a:p>
        </p:txBody>
      </p:sp>
      <p:sp>
        <p:nvSpPr>
          <p:cNvPr id="12" name="Espace réservé du texte 11"/>
          <p:cNvSpPr>
            <a:spLocks noGrp="1"/>
          </p:cNvSpPr>
          <p:nvPr>
            <p:ph type="body" sz="quarter" idx="14" hasCustomPrompt="1"/>
          </p:nvPr>
        </p:nvSpPr>
        <p:spPr bwMode="gray">
          <a:xfrm>
            <a:off x="359999" y="1836000"/>
            <a:ext cx="2520000" cy="2574000"/>
          </a:xfrm>
        </p:spPr>
        <p:txBody>
          <a:bodyPr/>
          <a:lstStyle>
            <a:lvl1pPr>
              <a:defRPr/>
            </a:lvl1pPr>
            <a:lvl2pPr>
              <a:defRPr/>
            </a:lvl2pPr>
            <a:lvl3pPr>
              <a:defRPr baseline="0"/>
            </a:lvl3pPr>
            <a:lvl4pPr>
              <a:defRPr/>
            </a:lvl4pPr>
            <a:lvl5pPr>
              <a:defRPr/>
            </a:lvl5pPr>
          </a:lstStyle>
          <a:p>
            <a:pPr lvl="0"/>
            <a:r>
              <a:rPr lang="fr-FR" dirty="0"/>
              <a:t>Texte de niveau 1</a:t>
            </a:r>
          </a:p>
          <a:p>
            <a:pPr lvl="1"/>
            <a:r>
              <a:rPr lang="fr-FR" dirty="0"/>
              <a:t>Texte de niveau 2</a:t>
            </a:r>
          </a:p>
          <a:p>
            <a:pPr lvl="2"/>
            <a:r>
              <a:rPr lang="fr-FR" dirty="0"/>
              <a:t>Texte de niveau 3</a:t>
            </a:r>
          </a:p>
          <a:p>
            <a:pPr lvl="3"/>
            <a:r>
              <a:rPr lang="fr-FR" dirty="0"/>
              <a:t>Texte de niveau 4</a:t>
            </a:r>
          </a:p>
          <a:p>
            <a:pPr lvl="4"/>
            <a:r>
              <a:rPr lang="fr-FR" dirty="0"/>
              <a:t>Texte de niveau 5</a:t>
            </a:r>
          </a:p>
        </p:txBody>
      </p:sp>
      <p:sp>
        <p:nvSpPr>
          <p:cNvPr id="13" name="Espace réservé du texte 11"/>
          <p:cNvSpPr>
            <a:spLocks noGrp="1"/>
          </p:cNvSpPr>
          <p:nvPr>
            <p:ph type="body" sz="quarter" idx="15" hasCustomPrompt="1"/>
          </p:nvPr>
        </p:nvSpPr>
        <p:spPr bwMode="gray">
          <a:xfrm>
            <a:off x="3312000" y="1836000"/>
            <a:ext cx="2520000" cy="2574000"/>
          </a:xfrm>
        </p:spPr>
        <p:txBody>
          <a:bodyPr/>
          <a:lstStyle>
            <a:lvl1pPr>
              <a:defRPr/>
            </a:lvl1pPr>
            <a:lvl2pPr>
              <a:defRPr/>
            </a:lvl2pPr>
            <a:lvl3pPr>
              <a:defRPr baseline="0"/>
            </a:lvl3pPr>
            <a:lvl4pPr>
              <a:defRPr/>
            </a:lvl4pPr>
            <a:lvl5pPr>
              <a:defRPr/>
            </a:lvl5pPr>
          </a:lstStyle>
          <a:p>
            <a:pPr lvl="0"/>
            <a:r>
              <a:rPr lang="fr-FR" dirty="0"/>
              <a:t>Texte de niveau 1</a:t>
            </a:r>
          </a:p>
          <a:p>
            <a:pPr lvl="1"/>
            <a:r>
              <a:rPr lang="fr-FR" dirty="0"/>
              <a:t>Texte de niveau 2</a:t>
            </a:r>
          </a:p>
          <a:p>
            <a:pPr lvl="2"/>
            <a:r>
              <a:rPr lang="fr-FR" dirty="0"/>
              <a:t>Texte de niveau 3</a:t>
            </a:r>
          </a:p>
          <a:p>
            <a:pPr lvl="3"/>
            <a:r>
              <a:rPr lang="fr-FR" dirty="0"/>
              <a:t>Texte de niveau 4</a:t>
            </a:r>
          </a:p>
          <a:p>
            <a:pPr lvl="4"/>
            <a:r>
              <a:rPr lang="fr-FR" dirty="0"/>
              <a:t>Texte de niveau 5</a:t>
            </a:r>
          </a:p>
        </p:txBody>
      </p:sp>
      <p:sp>
        <p:nvSpPr>
          <p:cNvPr id="14" name="Espace réservé du texte 11"/>
          <p:cNvSpPr>
            <a:spLocks noGrp="1"/>
          </p:cNvSpPr>
          <p:nvPr>
            <p:ph type="body" sz="quarter" idx="16" hasCustomPrompt="1"/>
          </p:nvPr>
        </p:nvSpPr>
        <p:spPr bwMode="gray">
          <a:xfrm>
            <a:off x="6264000" y="1836000"/>
            <a:ext cx="2520000" cy="2574000"/>
          </a:xfrm>
        </p:spPr>
        <p:txBody>
          <a:bodyPr/>
          <a:lstStyle>
            <a:lvl1pPr>
              <a:defRPr/>
            </a:lvl1pPr>
            <a:lvl2pPr>
              <a:defRPr/>
            </a:lvl2pPr>
            <a:lvl3pPr>
              <a:defRPr baseline="0"/>
            </a:lvl3pPr>
            <a:lvl4pPr>
              <a:defRPr/>
            </a:lvl4pPr>
            <a:lvl5pPr>
              <a:defRPr/>
            </a:lvl5pPr>
          </a:lstStyle>
          <a:p>
            <a:pPr lvl="0"/>
            <a:r>
              <a:rPr lang="fr-FR" dirty="0"/>
              <a:t>Texte de niveau 1</a:t>
            </a:r>
          </a:p>
          <a:p>
            <a:pPr lvl="1"/>
            <a:r>
              <a:rPr lang="fr-FR" dirty="0"/>
              <a:t>Texte de niveau 2</a:t>
            </a:r>
          </a:p>
          <a:p>
            <a:pPr lvl="2"/>
            <a:r>
              <a:rPr lang="fr-FR" dirty="0"/>
              <a:t>Texte de niveau 3</a:t>
            </a:r>
          </a:p>
          <a:p>
            <a:pPr lvl="3"/>
            <a:r>
              <a:rPr lang="fr-FR" dirty="0"/>
              <a:t>Texte de niveau 4</a:t>
            </a:r>
          </a:p>
          <a:p>
            <a:pPr lvl="4"/>
            <a:r>
              <a:rPr lang="fr-FR" dirty="0"/>
              <a:t>Texte de niveau 5</a:t>
            </a:r>
          </a:p>
        </p:txBody>
      </p:sp>
    </p:spTree>
    <p:extLst>
      <p:ext uri="{BB962C8B-B14F-4D97-AF65-F5344CB8AC3E}">
        <p14:creationId xmlns:p14="http://schemas.microsoft.com/office/powerpoint/2010/main" val="38404549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userDrawn="1">
  <p:cSld name="Titre et contenu">
    <p:spTree>
      <p:nvGrpSpPr>
        <p:cNvPr id="1" name=""/>
        <p:cNvGrpSpPr/>
        <p:nvPr/>
      </p:nvGrpSpPr>
      <p:grpSpPr>
        <a:xfrm>
          <a:off x="0" y="0"/>
          <a:ext cx="0" cy="0"/>
          <a:chOff x="0" y="0"/>
          <a:chExt cx="0" cy="0"/>
        </a:xfrm>
      </p:grpSpPr>
      <p:sp>
        <p:nvSpPr>
          <p:cNvPr id="4" name="Titre 3"/>
          <p:cNvSpPr>
            <a:spLocks noGrp="1"/>
          </p:cNvSpPr>
          <p:nvPr>
            <p:ph type="title" hasCustomPrompt="1"/>
          </p:nvPr>
        </p:nvSpPr>
        <p:spPr bwMode="gray">
          <a:xfrm>
            <a:off x="359999" y="900000"/>
            <a:ext cx="8424000" cy="720000"/>
          </a:xfrm>
        </p:spPr>
        <p:txBody>
          <a:bodyPr/>
          <a:lstStyle/>
          <a:p>
            <a:r>
              <a:rPr lang="fr-FR" noProof="0" dirty="0"/>
              <a:t>Titre</a:t>
            </a:r>
            <a:endParaRPr lang="fr-FR" dirty="0"/>
          </a:p>
        </p:txBody>
      </p:sp>
      <p:sp>
        <p:nvSpPr>
          <p:cNvPr id="7" name="Espace réservé du numéro de diapositive 6"/>
          <p:cNvSpPr>
            <a:spLocks noGrp="1"/>
          </p:cNvSpPr>
          <p:nvPr>
            <p:ph type="sldNum" sz="quarter" idx="12"/>
          </p:nvPr>
        </p:nvSpPr>
        <p:spPr bwMode="gray"/>
        <p:txBody>
          <a:bodyPr/>
          <a:lstStyle/>
          <a:p>
            <a:fld id="{733122C9-A0B9-462F-8757-0847AD287B63}" type="slidenum">
              <a:rPr lang="fr-FR" smtClean="0"/>
              <a:pPr/>
              <a:t>‹N°›</a:t>
            </a:fld>
            <a:endParaRPr lang="fr-FR" dirty="0"/>
          </a:p>
        </p:txBody>
      </p:sp>
      <p:sp>
        <p:nvSpPr>
          <p:cNvPr id="9" name="Espace réservé du contenu 8"/>
          <p:cNvSpPr>
            <a:spLocks noGrp="1"/>
          </p:cNvSpPr>
          <p:nvPr>
            <p:ph sz="quarter" idx="14" hasCustomPrompt="1"/>
          </p:nvPr>
        </p:nvSpPr>
        <p:spPr bwMode="gray">
          <a:xfrm>
            <a:off x="359998" y="1836000"/>
            <a:ext cx="8424000" cy="2574000"/>
          </a:xfrm>
        </p:spPr>
        <p:txBody>
          <a:bodyPr/>
          <a:lstStyle>
            <a:lvl1pPr>
              <a:defRPr/>
            </a:lvl1pPr>
            <a:lvl2pPr>
              <a:defRPr/>
            </a:lvl2pPr>
            <a:lvl3pPr>
              <a:defRPr/>
            </a:lvl3pPr>
            <a:lvl4pPr>
              <a:defRPr/>
            </a:lvl4pPr>
            <a:lvl5pPr>
              <a:defRPr/>
            </a:lvl5pPr>
          </a:lstStyle>
          <a:p>
            <a:pPr lvl="0"/>
            <a:r>
              <a:rPr lang="fr-FR" dirty="0"/>
              <a:t>Texte de niveau 1</a:t>
            </a:r>
          </a:p>
          <a:p>
            <a:pPr lvl="1"/>
            <a:r>
              <a:rPr lang="fr-FR" dirty="0"/>
              <a:t>Texte de niveau 2</a:t>
            </a:r>
          </a:p>
          <a:p>
            <a:pPr lvl="2"/>
            <a:r>
              <a:rPr lang="fr-FR" dirty="0"/>
              <a:t>Texte de niveau 3</a:t>
            </a:r>
          </a:p>
          <a:p>
            <a:pPr lvl="3"/>
            <a:r>
              <a:rPr lang="fr-FR" dirty="0"/>
              <a:t>Texte de niveau 4</a:t>
            </a:r>
          </a:p>
          <a:p>
            <a:pPr lvl="4"/>
            <a:r>
              <a:rPr lang="fr-FR" dirty="0"/>
              <a:t>Texte de niveau 5</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2.jp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bwMode="gray">
          <a:xfrm>
            <a:off x="359999" y="900000"/>
            <a:ext cx="8424000" cy="720000"/>
          </a:xfrm>
          <a:prstGeom prst="rect">
            <a:avLst/>
          </a:prstGeom>
        </p:spPr>
        <p:txBody>
          <a:bodyPr vert="horz" lIns="0" tIns="0" rIns="0" bIns="0" rtlCol="0" anchor="t" anchorCtr="0">
            <a:noAutofit/>
          </a:bodyPr>
          <a:lstStyle/>
          <a:p>
            <a:r>
              <a:rPr lang="fr-FR" noProof="0" dirty="0"/>
              <a:t>Titre</a:t>
            </a:r>
          </a:p>
        </p:txBody>
      </p:sp>
      <p:sp>
        <p:nvSpPr>
          <p:cNvPr id="3" name="Espace réservé du texte 2"/>
          <p:cNvSpPr>
            <a:spLocks noGrp="1"/>
          </p:cNvSpPr>
          <p:nvPr>
            <p:ph type="body" idx="1"/>
          </p:nvPr>
        </p:nvSpPr>
        <p:spPr bwMode="gray">
          <a:xfrm>
            <a:off x="359999" y="1836000"/>
            <a:ext cx="8424000" cy="2574000"/>
          </a:xfrm>
          <a:prstGeom prst="rect">
            <a:avLst/>
          </a:prstGeom>
        </p:spPr>
        <p:txBody>
          <a:bodyPr vert="horz" lIns="0" tIns="0" rIns="0" bIns="0" rtlCol="0" anchor="t" anchorCtr="0">
            <a:noAutofit/>
          </a:bodyPr>
          <a:lstStyle/>
          <a:p>
            <a:pPr lvl="0"/>
            <a:r>
              <a:rPr lang="fr-FR" noProof="0" dirty="0"/>
              <a:t>Texte de niveau 1</a:t>
            </a:r>
          </a:p>
          <a:p>
            <a:pPr lvl="1"/>
            <a:r>
              <a:rPr lang="fr-FR" noProof="0" dirty="0"/>
              <a:t>Texte de niveau 2</a:t>
            </a:r>
          </a:p>
          <a:p>
            <a:pPr lvl="2"/>
            <a:r>
              <a:rPr lang="fr-FR" noProof="0" dirty="0"/>
              <a:t>Texte de niveau 3</a:t>
            </a:r>
          </a:p>
          <a:p>
            <a:pPr lvl="3"/>
            <a:r>
              <a:rPr lang="fr-FR" noProof="0" dirty="0"/>
              <a:t>Texte de niveau 4</a:t>
            </a:r>
          </a:p>
          <a:p>
            <a:pPr lvl="4"/>
            <a:r>
              <a:rPr lang="fr-FR" noProof="0" dirty="0"/>
              <a:t>Texte de niveau 5</a:t>
            </a:r>
          </a:p>
        </p:txBody>
      </p:sp>
      <p:sp>
        <p:nvSpPr>
          <p:cNvPr id="6" name="Espace réservé du numéro de diapositive 5"/>
          <p:cNvSpPr>
            <a:spLocks noGrp="1"/>
          </p:cNvSpPr>
          <p:nvPr>
            <p:ph type="sldNum" sz="quarter" idx="4"/>
          </p:nvPr>
        </p:nvSpPr>
        <p:spPr bwMode="gray">
          <a:xfrm>
            <a:off x="7433999" y="4783500"/>
            <a:ext cx="1350000" cy="360000"/>
          </a:xfrm>
          <a:prstGeom prst="rect">
            <a:avLst/>
          </a:prstGeom>
        </p:spPr>
        <p:txBody>
          <a:bodyPr vert="horz" lIns="0" tIns="0" rIns="0" bIns="0" rtlCol="0" anchor="ctr" anchorCtr="0">
            <a:noAutofit/>
          </a:bodyPr>
          <a:lstStyle>
            <a:lvl1pPr algn="r">
              <a:defRPr sz="750" b="1">
                <a:solidFill>
                  <a:schemeClr val="tx1"/>
                </a:solidFill>
              </a:defRPr>
            </a:lvl1pPr>
          </a:lstStyle>
          <a:p>
            <a:fld id="{733122C9-A0B9-462F-8757-0847AD287B63}" type="slidenum">
              <a:rPr lang="fr-FR" smtClean="0"/>
              <a:pPr/>
              <a:t>‹N°›</a:t>
            </a:fld>
            <a:endParaRPr lang="fr-FR" dirty="0"/>
          </a:p>
        </p:txBody>
      </p:sp>
      <p:pic>
        <p:nvPicPr>
          <p:cNvPr id="9" name="Image 8">
            <a:extLst>
              <a:ext uri="{FF2B5EF4-FFF2-40B4-BE49-F238E27FC236}">
                <a16:creationId xmlns:a16="http://schemas.microsoft.com/office/drawing/2014/main" id="{7C9F8281-E0B1-E740-BC5A-01ADDF3A6514}"/>
              </a:ext>
            </a:extLst>
          </p:cNvPr>
          <p:cNvPicPr>
            <a:picLocks noChangeAspect="1"/>
          </p:cNvPicPr>
          <p:nvPr userDrawn="1"/>
        </p:nvPicPr>
        <p:blipFill>
          <a:blip r:embed="rId8"/>
          <a:stretch>
            <a:fillRect/>
          </a:stretch>
        </p:blipFill>
        <p:spPr>
          <a:xfrm>
            <a:off x="1098001" y="179999"/>
            <a:ext cx="593680" cy="367727"/>
          </a:xfrm>
          <a:prstGeom prst="rect">
            <a:avLst/>
          </a:prstGeom>
        </p:spPr>
      </p:pic>
      <p:pic>
        <p:nvPicPr>
          <p:cNvPr id="12" name="Image 11">
            <a:extLst>
              <a:ext uri="{FF2B5EF4-FFF2-40B4-BE49-F238E27FC236}">
                <a16:creationId xmlns:a16="http://schemas.microsoft.com/office/drawing/2014/main" id="{81F3959E-B020-EA40-896C-0471D92513AA}"/>
              </a:ext>
            </a:extLst>
          </p:cNvPr>
          <p:cNvPicPr>
            <a:picLocks noChangeAspect="1"/>
          </p:cNvPicPr>
          <p:nvPr userDrawn="1"/>
        </p:nvPicPr>
        <p:blipFill>
          <a:blip r:embed="rId9"/>
          <a:stretch>
            <a:fillRect/>
          </a:stretch>
        </p:blipFill>
        <p:spPr>
          <a:xfrm>
            <a:off x="288000" y="108000"/>
            <a:ext cx="555733" cy="504000"/>
          </a:xfrm>
          <a:prstGeom prst="rect">
            <a:avLst/>
          </a:prstGeom>
        </p:spPr>
      </p:pic>
    </p:spTree>
  </p:cSld>
  <p:clrMap bg1="lt1" tx1="dk1" bg2="lt2" tx2="dk2" accent1="accent1" accent2="accent2" accent3="accent3" accent4="accent4" accent5="accent5" accent6="accent6" hlink="hlink" folHlink="folHlink"/>
  <p:sldLayoutIdLst>
    <p:sldLayoutId id="2147483808" r:id="rId1"/>
    <p:sldLayoutId id="2147483812" r:id="rId2"/>
    <p:sldLayoutId id="2147483810" r:id="rId3"/>
    <p:sldLayoutId id="2147483811" r:id="rId4"/>
    <p:sldLayoutId id="2147483809" r:id="rId5"/>
    <p:sldLayoutId id="2147483798" r:id="rId6"/>
  </p:sldLayoutIdLst>
  <p:hf hdr="0"/>
  <p:txStyles>
    <p:titleStyle>
      <a:lvl1pPr algn="l" defTabSz="914400" rtl="0" eaLnBrk="1" latinLnBrk="0" hangingPunct="1">
        <a:lnSpc>
          <a:spcPct val="90000"/>
        </a:lnSpc>
        <a:spcBef>
          <a:spcPct val="0"/>
        </a:spcBef>
        <a:buNone/>
        <a:defRPr sz="2550" b="1" kern="1200">
          <a:solidFill>
            <a:schemeClr val="tx1"/>
          </a:solidFill>
          <a:latin typeface="+mj-lt"/>
          <a:ea typeface="+mj-ea"/>
          <a:cs typeface="+mj-cs"/>
        </a:defRPr>
      </a:lvl1pPr>
    </p:titleStyle>
    <p:bodyStyle>
      <a:lvl1pPr marL="0" indent="0" algn="l" defTabSz="914400" rtl="0" eaLnBrk="1" latinLnBrk="0" hangingPunct="1">
        <a:lnSpc>
          <a:spcPct val="100000"/>
        </a:lnSpc>
        <a:spcBef>
          <a:spcPts val="0"/>
        </a:spcBef>
        <a:spcAft>
          <a:spcPts val="500"/>
        </a:spcAft>
        <a:buFont typeface="Arial" pitchFamily="34" charset="0"/>
        <a:buNone/>
        <a:defRPr sz="1050" b="0" kern="1200">
          <a:solidFill>
            <a:schemeClr val="tx1"/>
          </a:solidFill>
          <a:latin typeface="+mn-lt"/>
          <a:ea typeface="+mn-ea"/>
          <a:cs typeface="+mn-cs"/>
        </a:defRPr>
      </a:lvl1pPr>
      <a:lvl2pPr marL="252000" indent="-72000" algn="l" defTabSz="914400" rtl="0" eaLnBrk="1" latinLnBrk="0" hangingPunct="1">
        <a:lnSpc>
          <a:spcPct val="100000"/>
        </a:lnSpc>
        <a:spcBef>
          <a:spcPts val="600"/>
        </a:spcBef>
        <a:spcAft>
          <a:spcPts val="600"/>
        </a:spcAft>
        <a:buFont typeface="Arial" pitchFamily="34" charset="0"/>
        <a:buChar char="•"/>
        <a:defRPr sz="950" kern="1200">
          <a:solidFill>
            <a:schemeClr val="tx1"/>
          </a:solidFill>
          <a:latin typeface="+mn-lt"/>
          <a:ea typeface="+mn-ea"/>
          <a:cs typeface="+mn-cs"/>
        </a:defRPr>
      </a:lvl2pPr>
      <a:lvl3pPr marL="432000" indent="-72000" algn="l" defTabSz="914400" rtl="0" eaLnBrk="1" latinLnBrk="0" hangingPunct="1">
        <a:lnSpc>
          <a:spcPct val="100000"/>
        </a:lnSpc>
        <a:spcBef>
          <a:spcPts val="100"/>
        </a:spcBef>
        <a:spcAft>
          <a:spcPts val="100"/>
        </a:spcAft>
        <a:buSzPct val="100000"/>
        <a:buFont typeface="Arial" pitchFamily="34" charset="0"/>
        <a:buChar char="•"/>
        <a:defRPr sz="850" kern="1200">
          <a:solidFill>
            <a:schemeClr val="tx1"/>
          </a:solidFill>
          <a:latin typeface="+mn-lt"/>
          <a:ea typeface="+mn-ea"/>
          <a:cs typeface="+mn-cs"/>
        </a:defRPr>
      </a:lvl3pPr>
      <a:lvl4pPr marL="612000" indent="-72000" algn="l" defTabSz="914400" rtl="0" eaLnBrk="1" latinLnBrk="0" hangingPunct="1">
        <a:lnSpc>
          <a:spcPct val="100000"/>
        </a:lnSpc>
        <a:spcBef>
          <a:spcPts val="100"/>
        </a:spcBef>
        <a:spcAft>
          <a:spcPts val="100"/>
        </a:spcAft>
        <a:buSzPct val="100000"/>
        <a:buFont typeface="Arial" pitchFamily="34" charset="0"/>
        <a:buChar char="•"/>
        <a:defRPr sz="750" kern="1200">
          <a:solidFill>
            <a:schemeClr val="tx1"/>
          </a:solidFill>
          <a:latin typeface="+mn-lt"/>
          <a:ea typeface="+mn-ea"/>
          <a:cs typeface="+mn-cs"/>
        </a:defRPr>
      </a:lvl4pPr>
      <a:lvl5pPr marL="828000" indent="-72000" algn="l" defTabSz="914400" rtl="0" eaLnBrk="1" latinLnBrk="0" hangingPunct="1">
        <a:lnSpc>
          <a:spcPct val="100000"/>
        </a:lnSpc>
        <a:spcBef>
          <a:spcPts val="100"/>
        </a:spcBef>
        <a:spcAft>
          <a:spcPts val="100"/>
        </a:spcAft>
        <a:buSzPct val="100000"/>
        <a:buFont typeface="Arial" pitchFamily="34" charset="0"/>
        <a:buChar char="•"/>
        <a:defRPr sz="7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hyperlink" Target="https://www.legifrance.gouv.fr/ceta/id/CETATEXT000007992211/" TargetMode="Externa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3" Type="http://schemas.openxmlformats.org/officeDocument/2006/relationships/hyperlink" Target="mailto:philippe.raimbault@igesr.gouv.fr" TargetMode="External"/><Relationship Id="rId2" Type="http://schemas.openxmlformats.org/officeDocument/2006/relationships/hyperlink" Target="https://www.enseignementsup-recherche.gouv.fr/fr/le-college-de-deontologie-87733" TargetMode="Externa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s://www.legifrance.gouv.fr/ceta/id/CETATEXT000052596744?init=true&amp;page=1&amp;query=500854&amp;searchField=ALL&amp;tab_selection=all" TargetMode="Externa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6" name="Espace réservé du texte 5"/>
          <p:cNvSpPr>
            <a:spLocks noGrp="1"/>
          </p:cNvSpPr>
          <p:nvPr>
            <p:ph type="body" sz="quarter" idx="13"/>
          </p:nvPr>
        </p:nvSpPr>
        <p:spPr>
          <a:xfrm>
            <a:off x="395536" y="1707654"/>
            <a:ext cx="8424000" cy="2952328"/>
          </a:xfrm>
        </p:spPr>
        <p:txBody>
          <a:bodyPr/>
          <a:lstStyle/>
          <a:p>
            <a:pPr algn="ctr"/>
            <a:r>
              <a:rPr lang="fr-FR" dirty="0"/>
              <a:t>Déontologie et liberté académique</a:t>
            </a:r>
          </a:p>
          <a:p>
            <a:pPr lvl="1" algn="ctr"/>
            <a:r>
              <a:rPr lang="fr-FR" dirty="0"/>
              <a:t>14 janvier 2026 </a:t>
            </a:r>
          </a:p>
          <a:p>
            <a:pPr lvl="1" algn="ctr"/>
            <a:r>
              <a:rPr lang="fr-FR" dirty="0"/>
              <a:t>Philippe Raimbault, </a:t>
            </a:r>
          </a:p>
          <a:p>
            <a:pPr lvl="1" algn="ctr"/>
            <a:r>
              <a:rPr lang="fr-FR" i="1" dirty="0"/>
              <a:t>Inspecteur général de l’éducation, du sport et de la recherche (IGÉSR),</a:t>
            </a:r>
          </a:p>
          <a:p>
            <a:pPr lvl="1" algn="ctr"/>
            <a:r>
              <a:rPr lang="fr-FR" i="1" dirty="0"/>
              <a:t>Membre du Collège de déontologie du Ministère de l’enseignement supérieur, de la recherche et de l’espace (MESRE)</a:t>
            </a:r>
          </a:p>
        </p:txBody>
      </p:sp>
      <p:sp>
        <p:nvSpPr>
          <p:cNvPr id="9" name="Espace réservé du numéro de diapositive 8"/>
          <p:cNvSpPr>
            <a:spLocks noGrp="1"/>
          </p:cNvSpPr>
          <p:nvPr>
            <p:ph type="sldNum" sz="quarter" idx="12"/>
          </p:nvPr>
        </p:nvSpPr>
        <p:spPr/>
        <p:txBody>
          <a:bodyPr/>
          <a:lstStyle/>
          <a:p>
            <a:fld id="{733122C9-A0B9-462F-8757-0847AD287B63}" type="slidenum">
              <a:rPr lang="fr-FR" smtClean="0"/>
              <a:pPr/>
              <a:t>1</a:t>
            </a:fld>
            <a:endParaRPr lang="fr-FR" dirty="0"/>
          </a:p>
        </p:txBody>
      </p:sp>
    </p:spTree>
    <p:extLst>
      <p:ext uri="{BB962C8B-B14F-4D97-AF65-F5344CB8AC3E}">
        <p14:creationId xmlns:p14="http://schemas.microsoft.com/office/powerpoint/2010/main" val="418151593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1203598"/>
            <a:ext cx="9144000" cy="3939902"/>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fr-FR" dirty="0"/>
          </a:p>
          <a:p>
            <a:endParaRPr lang="fr-FR" dirty="0"/>
          </a:p>
          <a:p>
            <a:endParaRPr lang="fr-FR" dirty="0"/>
          </a:p>
          <a:p>
            <a:endParaRPr lang="fr-FR" dirty="0"/>
          </a:p>
          <a:p>
            <a:endParaRPr lang="fr-FR" dirty="0"/>
          </a:p>
        </p:txBody>
      </p:sp>
      <p:sp>
        <p:nvSpPr>
          <p:cNvPr id="6" name="Titre 5"/>
          <p:cNvSpPr>
            <a:spLocks noGrp="1"/>
          </p:cNvSpPr>
          <p:nvPr>
            <p:ph type="title"/>
          </p:nvPr>
        </p:nvSpPr>
        <p:spPr>
          <a:xfrm>
            <a:off x="359999" y="738000"/>
            <a:ext cx="8424000" cy="4045500"/>
          </a:xfrm>
          <a:noFill/>
          <a:ln>
            <a:solidFill>
              <a:schemeClr val="bg1"/>
            </a:solidFill>
          </a:ln>
        </p:spPr>
        <p:txBody>
          <a:bodyPr/>
          <a:lstStyle/>
          <a:p>
            <a:pPr marL="0" indent="0">
              <a:buNone/>
            </a:pPr>
            <a:r>
              <a:rPr lang="fr-FR" sz="2800" dirty="0">
                <a:latin typeface="Marianne Light" panose="02000000000000000000" pitchFamily="50" charset="0"/>
              </a:rPr>
              <a:t>2. La déontologie et la liberté académique </a:t>
            </a:r>
            <a:endParaRPr lang="fr-FR" sz="2800" dirty="0">
              <a:solidFill>
                <a:schemeClr val="bg1"/>
              </a:solidFill>
              <a:latin typeface="Marianne Light" panose="02000000000000000000" pitchFamily="50" charset="0"/>
            </a:endParaRPr>
          </a:p>
        </p:txBody>
      </p:sp>
    </p:spTree>
    <p:extLst>
      <p:ext uri="{BB962C8B-B14F-4D97-AF65-F5344CB8AC3E}">
        <p14:creationId xmlns:p14="http://schemas.microsoft.com/office/powerpoint/2010/main" val="311397154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re 9"/>
          <p:cNvSpPr>
            <a:spLocks noGrp="1"/>
          </p:cNvSpPr>
          <p:nvPr>
            <p:ph type="title"/>
          </p:nvPr>
        </p:nvSpPr>
        <p:spPr>
          <a:xfrm>
            <a:off x="395536" y="195486"/>
            <a:ext cx="8424000" cy="720000"/>
          </a:xfrm>
        </p:spPr>
        <p:txBody>
          <a:bodyPr/>
          <a:lstStyle/>
          <a:p>
            <a:pPr algn="ctr"/>
            <a:r>
              <a:rPr lang="fr-FR" sz="2200" dirty="0"/>
              <a:t>Le Collège de déontologie </a:t>
            </a:r>
            <a:br>
              <a:rPr lang="fr-FR" sz="2200" dirty="0"/>
            </a:br>
            <a:r>
              <a:rPr lang="fr-FR" sz="2200" dirty="0"/>
              <a:t>et la liberté académique</a:t>
            </a:r>
          </a:p>
        </p:txBody>
      </p:sp>
      <p:sp>
        <p:nvSpPr>
          <p:cNvPr id="12" name="Espace réservé du contenu 11"/>
          <p:cNvSpPr>
            <a:spLocks noGrp="1"/>
          </p:cNvSpPr>
          <p:nvPr>
            <p:ph sz="quarter" idx="14"/>
          </p:nvPr>
        </p:nvSpPr>
        <p:spPr>
          <a:xfrm>
            <a:off x="413596" y="921419"/>
            <a:ext cx="8424000" cy="1146276"/>
          </a:xfrm>
          <a:ln>
            <a:solidFill>
              <a:srgbClr val="3D7CC9"/>
            </a:solidFill>
          </a:ln>
        </p:spPr>
        <p:txBody>
          <a:bodyPr/>
          <a:lstStyle/>
          <a:p>
            <a:pPr marL="285750" indent="-285750" algn="just">
              <a:buFont typeface="Arial" panose="020B0604020202020204" pitchFamily="34" charset="0"/>
              <a:buChar char="•"/>
            </a:pPr>
            <a:r>
              <a:rPr lang="fr-FR" sz="1800" dirty="0"/>
              <a:t>La </a:t>
            </a:r>
            <a:r>
              <a:rPr lang="fr-FR" sz="1800" b="1" dirty="0"/>
              <a:t>liberté académique </a:t>
            </a:r>
            <a:r>
              <a:rPr lang="fr-FR" sz="1800" dirty="0"/>
              <a:t>n’est </a:t>
            </a:r>
            <a:r>
              <a:rPr lang="fr-FR" sz="1800" b="1" dirty="0"/>
              <a:t>pas une notion bien identifiée et consacrée en France</a:t>
            </a:r>
            <a:r>
              <a:rPr lang="fr-FR" sz="1800" dirty="0"/>
              <a:t>. Pas de consécration au plan constitutionnel, où le CC a toutefois reconnu le </a:t>
            </a:r>
            <a:r>
              <a:rPr lang="fr-FR" sz="1800" b="1" dirty="0"/>
              <a:t>principe d’indépendance des EC </a:t>
            </a:r>
            <a:r>
              <a:rPr lang="fr-FR" sz="1800" dirty="0"/>
              <a:t>en tant que principe fondamental reconnu par les lois de la République.</a:t>
            </a:r>
          </a:p>
          <a:p>
            <a:endParaRPr lang="fr-FR" sz="1800" dirty="0"/>
          </a:p>
          <a:p>
            <a:endParaRPr lang="fr-FR" sz="1800" dirty="0"/>
          </a:p>
        </p:txBody>
      </p:sp>
      <p:sp>
        <p:nvSpPr>
          <p:cNvPr id="4" name="Espace réservé du numéro de diapositive 3"/>
          <p:cNvSpPr>
            <a:spLocks noGrp="1"/>
          </p:cNvSpPr>
          <p:nvPr>
            <p:ph type="sldNum" sz="quarter" idx="12"/>
          </p:nvPr>
        </p:nvSpPr>
        <p:spPr/>
        <p:txBody>
          <a:bodyPr/>
          <a:lstStyle/>
          <a:p>
            <a:r>
              <a:rPr lang="fr-FR" dirty="0"/>
              <a:t> </a:t>
            </a:r>
            <a:fld id="{733122C9-A0B9-462F-8757-0847AD287B63}" type="slidenum">
              <a:rPr lang="fr-FR" smtClean="0"/>
              <a:pPr/>
              <a:t>11</a:t>
            </a:fld>
            <a:endParaRPr lang="fr-FR" dirty="0"/>
          </a:p>
        </p:txBody>
      </p:sp>
      <p:sp>
        <p:nvSpPr>
          <p:cNvPr id="2" name="ZoneTexte 1">
            <a:extLst>
              <a:ext uri="{FF2B5EF4-FFF2-40B4-BE49-F238E27FC236}">
                <a16:creationId xmlns:a16="http://schemas.microsoft.com/office/drawing/2014/main" id="{5FF9497E-A2A1-BECF-A5FD-9B55841BD2AB}"/>
              </a:ext>
            </a:extLst>
          </p:cNvPr>
          <p:cNvSpPr txBox="1"/>
          <p:nvPr/>
        </p:nvSpPr>
        <p:spPr>
          <a:xfrm>
            <a:off x="2699792" y="2283718"/>
            <a:ext cx="6192688" cy="2246769"/>
          </a:xfrm>
          <a:prstGeom prst="rect">
            <a:avLst/>
          </a:prstGeom>
        </p:spPr>
        <p:style>
          <a:lnRef idx="1">
            <a:schemeClr val="accent2"/>
          </a:lnRef>
          <a:fillRef idx="3">
            <a:schemeClr val="accent2"/>
          </a:fillRef>
          <a:effectRef idx="2">
            <a:schemeClr val="accent2"/>
          </a:effectRef>
          <a:fontRef idx="minor">
            <a:schemeClr val="lt1"/>
          </a:fontRef>
        </p:style>
        <p:txBody>
          <a:bodyPr wrap="square" rtlCol="0">
            <a:spAutoFit/>
          </a:bodyPr>
          <a:lstStyle/>
          <a:p>
            <a:pPr algn="just"/>
            <a:r>
              <a:rPr lang="fr-FR" sz="1400" dirty="0"/>
              <a:t>L’article L. 952-2 du Code de l’éducation dispose que « </a:t>
            </a:r>
            <a:r>
              <a:rPr lang="fr-FR" sz="1400" i="1" dirty="0"/>
              <a:t>Les enseignants-chercheurs, les enseignants et les chercheurs jouissent d'une </a:t>
            </a:r>
            <a:r>
              <a:rPr lang="fr-FR" sz="1400" b="1" i="1" dirty="0"/>
              <a:t>pleine indépendance et d'une entière liberté d’expression dans l’exercice de leurs fonctions d’enseignement et de leurs activités de recherche</a:t>
            </a:r>
            <a:r>
              <a:rPr lang="fr-FR" sz="1400" i="1" dirty="0"/>
              <a:t>, sous les réserves que leur imposent, conformément aux traditions universitaires et aux dispositions du présent code, les principes de tolérance et d’objectivité. Les libertés académiques sont le gage de l'excellence de l'enseignement supérieur et de la recherche français. Elles s'exercent conformément au principe à caractère constitutionnel d'indépendance des enseignants-chercheurs </a:t>
            </a:r>
            <a:r>
              <a:rPr lang="fr-FR" sz="1400" dirty="0"/>
              <a:t>».</a:t>
            </a:r>
          </a:p>
        </p:txBody>
      </p:sp>
      <p:pic>
        <p:nvPicPr>
          <p:cNvPr id="3" name="Image 2">
            <a:extLst>
              <a:ext uri="{FF2B5EF4-FFF2-40B4-BE49-F238E27FC236}">
                <a16:creationId xmlns:a16="http://schemas.microsoft.com/office/drawing/2014/main" id="{0755AC0A-2798-387A-038A-E4CB0FDD01A1}"/>
              </a:ext>
            </a:extLst>
          </p:cNvPr>
          <p:cNvPicPr>
            <a:picLocks noChangeAspect="1"/>
          </p:cNvPicPr>
          <p:nvPr/>
        </p:nvPicPr>
        <p:blipFill>
          <a:blip r:embed="rId2"/>
          <a:stretch>
            <a:fillRect/>
          </a:stretch>
        </p:blipFill>
        <p:spPr>
          <a:xfrm>
            <a:off x="395536" y="2621881"/>
            <a:ext cx="2286196" cy="1600200"/>
          </a:xfrm>
          <a:prstGeom prst="rect">
            <a:avLst/>
          </a:prstGeom>
        </p:spPr>
      </p:pic>
    </p:spTree>
    <p:extLst>
      <p:ext uri="{BB962C8B-B14F-4D97-AF65-F5344CB8AC3E}">
        <p14:creationId xmlns:p14="http://schemas.microsoft.com/office/powerpoint/2010/main" val="75156435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re 9"/>
          <p:cNvSpPr>
            <a:spLocks noGrp="1"/>
          </p:cNvSpPr>
          <p:nvPr>
            <p:ph type="title"/>
          </p:nvPr>
        </p:nvSpPr>
        <p:spPr>
          <a:xfrm>
            <a:off x="395536" y="195486"/>
            <a:ext cx="8424000" cy="720000"/>
          </a:xfrm>
        </p:spPr>
        <p:txBody>
          <a:bodyPr/>
          <a:lstStyle/>
          <a:p>
            <a:pPr algn="ctr"/>
            <a:r>
              <a:rPr lang="fr-FR" sz="2200" dirty="0"/>
              <a:t>Le Collège de déontologie </a:t>
            </a:r>
            <a:br>
              <a:rPr lang="fr-FR" sz="2200" dirty="0"/>
            </a:br>
            <a:r>
              <a:rPr lang="fr-FR" sz="2200" dirty="0"/>
              <a:t>et la liberté académique</a:t>
            </a:r>
          </a:p>
        </p:txBody>
      </p:sp>
      <p:sp>
        <p:nvSpPr>
          <p:cNvPr id="12" name="Espace réservé du contenu 11"/>
          <p:cNvSpPr>
            <a:spLocks noGrp="1"/>
          </p:cNvSpPr>
          <p:nvPr>
            <p:ph sz="quarter" idx="14"/>
          </p:nvPr>
        </p:nvSpPr>
        <p:spPr>
          <a:xfrm>
            <a:off x="395536" y="888103"/>
            <a:ext cx="8424000" cy="569588"/>
          </a:xfrm>
          <a:ln>
            <a:solidFill>
              <a:srgbClr val="3D7CC9"/>
            </a:solidFill>
          </a:ln>
        </p:spPr>
        <p:txBody>
          <a:bodyPr/>
          <a:lstStyle/>
          <a:p>
            <a:pPr marL="285750" indent="-285750" algn="just">
              <a:buFont typeface="Arial" panose="020B0604020202020204" pitchFamily="34" charset="0"/>
              <a:buChar char="•"/>
            </a:pPr>
            <a:r>
              <a:rPr lang="fr-FR" sz="1800" dirty="0"/>
              <a:t>Ces </a:t>
            </a:r>
            <a:r>
              <a:rPr lang="fr-FR" sz="1800" b="1" dirty="0"/>
              <a:t>dispositions</a:t>
            </a:r>
            <a:r>
              <a:rPr lang="fr-FR" sz="1800" dirty="0"/>
              <a:t> n’ont </a:t>
            </a:r>
            <a:r>
              <a:rPr lang="fr-FR" sz="1800" b="1" dirty="0"/>
              <a:t>longtemps donné lieu qu’à très peu de problèmes et de contentieux</a:t>
            </a:r>
            <a:r>
              <a:rPr lang="fr-FR" sz="1800" dirty="0"/>
              <a:t>, sauf celui relatif au révisionnisme. </a:t>
            </a:r>
          </a:p>
          <a:p>
            <a:pPr marL="285750" indent="-285750" algn="just">
              <a:buFont typeface="Arial" panose="020B0604020202020204" pitchFamily="34" charset="0"/>
              <a:buChar char="•"/>
            </a:pPr>
            <a:endParaRPr lang="fr-FR" sz="1800" dirty="0"/>
          </a:p>
          <a:p>
            <a:endParaRPr lang="fr-FR" sz="1800" dirty="0"/>
          </a:p>
        </p:txBody>
      </p:sp>
      <p:sp>
        <p:nvSpPr>
          <p:cNvPr id="4" name="Espace réservé du numéro de diapositive 3"/>
          <p:cNvSpPr>
            <a:spLocks noGrp="1"/>
          </p:cNvSpPr>
          <p:nvPr>
            <p:ph type="sldNum" sz="quarter" idx="12"/>
          </p:nvPr>
        </p:nvSpPr>
        <p:spPr/>
        <p:txBody>
          <a:bodyPr/>
          <a:lstStyle/>
          <a:p>
            <a:fld id="{733122C9-A0B9-462F-8757-0847AD287B63}" type="slidenum">
              <a:rPr lang="fr-FR" smtClean="0"/>
              <a:pPr/>
              <a:t>12</a:t>
            </a:fld>
            <a:endParaRPr lang="fr-FR" dirty="0"/>
          </a:p>
        </p:txBody>
      </p:sp>
      <p:sp>
        <p:nvSpPr>
          <p:cNvPr id="5" name="ZoneTexte 4">
            <a:extLst>
              <a:ext uri="{FF2B5EF4-FFF2-40B4-BE49-F238E27FC236}">
                <a16:creationId xmlns:a16="http://schemas.microsoft.com/office/drawing/2014/main" id="{3A73D623-0D65-2D84-01B7-C7BDB263D2D5}"/>
              </a:ext>
            </a:extLst>
          </p:cNvPr>
          <p:cNvSpPr txBox="1"/>
          <p:nvPr/>
        </p:nvSpPr>
        <p:spPr>
          <a:xfrm>
            <a:off x="1474720" y="1472768"/>
            <a:ext cx="7344816" cy="2677656"/>
          </a:xfrm>
          <a:prstGeom prst="rect">
            <a:avLst/>
          </a:prstGeom>
        </p:spPr>
        <p:style>
          <a:lnRef idx="1">
            <a:schemeClr val="accent2"/>
          </a:lnRef>
          <a:fillRef idx="3">
            <a:schemeClr val="accent2"/>
          </a:fillRef>
          <a:effectRef idx="2">
            <a:schemeClr val="accent2"/>
          </a:effectRef>
          <a:fontRef idx="minor">
            <a:schemeClr val="lt1"/>
          </a:fontRef>
        </p:style>
        <p:txBody>
          <a:bodyPr wrap="square" rtlCol="0">
            <a:spAutoFit/>
          </a:bodyPr>
          <a:lstStyle/>
          <a:p>
            <a:pPr algn="just"/>
            <a:r>
              <a:rPr lang="fr-FR" sz="1400" dirty="0"/>
              <a:t>Le Conseil d’</a:t>
            </a:r>
            <a:r>
              <a:rPr lang="fr-FR" sz="1400" dirty="0">
                <a:latin typeface="Arial" panose="020B0604020202020204" pitchFamily="34" charset="0"/>
                <a:cs typeface="Arial" panose="020B0604020202020204" pitchFamily="34" charset="0"/>
              </a:rPr>
              <a:t>É</a:t>
            </a:r>
            <a:r>
              <a:rPr lang="fr-FR" sz="1400" dirty="0"/>
              <a:t>tat a jugé que le fait, pour un maître de conférences, de publier un article qui participe à la campagne négationniste « </a:t>
            </a:r>
            <a:r>
              <a:rPr lang="fr-FR" sz="1400" i="1" dirty="0"/>
              <a:t>en s’appuyant exclusivement sur des arguments non scientifiques, en écartant au contraire tous les travaux historiques, et en mettant en cause la rigueur des témoins et survivants des chambres à gaz ainsi que celle des historiens </a:t>
            </a:r>
            <a:r>
              <a:rPr lang="fr-FR" sz="1400" dirty="0"/>
              <a:t>» constitue une faute de nature à justifier une sanction disciplinaire (CE, 28 septembre 1998, n</a:t>
            </a:r>
            <a:r>
              <a:rPr lang="fr-FR" sz="1400" dirty="0">
                <a:solidFill>
                  <a:schemeClr val="bg1"/>
                </a:solidFill>
              </a:rPr>
              <a:t>° </a:t>
            </a:r>
            <a:r>
              <a:rPr lang="fr-FR" sz="1400" dirty="0">
                <a:solidFill>
                  <a:schemeClr val="bg1"/>
                </a:solidFill>
                <a:hlinkClick r:id="rId2">
                  <a:extLst>
                    <a:ext uri="{A12FA001-AC4F-418D-AE19-62706E023703}">
                      <ahyp:hlinkClr xmlns:ahyp="http://schemas.microsoft.com/office/drawing/2018/hyperlinkcolor" val="tx"/>
                    </a:ext>
                  </a:extLst>
                </a:hlinkClick>
              </a:rPr>
              <a:t>159236</a:t>
            </a:r>
            <a:r>
              <a:rPr lang="fr-FR" sz="1400" dirty="0">
                <a:solidFill>
                  <a:schemeClr val="bg1"/>
                </a:solidFill>
              </a:rPr>
              <a:t>), </a:t>
            </a:r>
            <a:r>
              <a:rPr lang="fr-FR" sz="1400" dirty="0"/>
              <a:t>également justifiée par le fait qu’en soutenant « </a:t>
            </a:r>
            <a:r>
              <a:rPr lang="fr-FR" sz="1400" i="1" dirty="0"/>
              <a:t>avec véhémence des thèses racistes et antisémites, (…) M. X... avait manqué aux obligations de tolérance et d'objectivité </a:t>
            </a:r>
            <a:r>
              <a:rPr lang="fr-FR" sz="1400" dirty="0"/>
              <a:t>».</a:t>
            </a:r>
          </a:p>
          <a:p>
            <a:pPr algn="just"/>
            <a:r>
              <a:rPr lang="fr-FR" sz="1400" dirty="0"/>
              <a:t>La Cour européenne des droits de l’homme a de même considéré, concernant des propos négationnistes avérés, que le requérant ne pouvait se prévaloir de son droit à la liberté d’expression pour promouvoir des idées contraires à la lettre et à l’esprit de la Convention (CEDH, 3 octobre 2019, </a:t>
            </a:r>
            <a:r>
              <a:rPr lang="fr-FR" sz="1400" i="1" dirty="0" err="1"/>
              <a:t>Pastörs</a:t>
            </a:r>
            <a:r>
              <a:rPr lang="fr-FR" sz="1400" i="1" dirty="0"/>
              <a:t> c. Allemagne, </a:t>
            </a:r>
            <a:r>
              <a:rPr lang="fr-FR" sz="1400" dirty="0" err="1"/>
              <a:t>req</a:t>
            </a:r>
            <a:r>
              <a:rPr lang="fr-FR" sz="1400" dirty="0"/>
              <a:t> n° 55225/14).</a:t>
            </a:r>
          </a:p>
        </p:txBody>
      </p:sp>
      <p:pic>
        <p:nvPicPr>
          <p:cNvPr id="6" name="Image 5">
            <a:extLst>
              <a:ext uri="{FF2B5EF4-FFF2-40B4-BE49-F238E27FC236}">
                <a16:creationId xmlns:a16="http://schemas.microsoft.com/office/drawing/2014/main" id="{F63EFACD-C17A-328F-4903-394F64E6A47F}"/>
              </a:ext>
            </a:extLst>
          </p:cNvPr>
          <p:cNvPicPr>
            <a:picLocks noChangeAspect="1"/>
          </p:cNvPicPr>
          <p:nvPr/>
        </p:nvPicPr>
        <p:blipFill>
          <a:blip r:embed="rId3"/>
          <a:stretch>
            <a:fillRect/>
          </a:stretch>
        </p:blipFill>
        <p:spPr>
          <a:xfrm>
            <a:off x="493928" y="1993002"/>
            <a:ext cx="883997" cy="957155"/>
          </a:xfrm>
          <a:prstGeom prst="rect">
            <a:avLst/>
          </a:prstGeom>
        </p:spPr>
      </p:pic>
      <p:sp>
        <p:nvSpPr>
          <p:cNvPr id="7" name="ZoneTexte 6">
            <a:extLst>
              <a:ext uri="{FF2B5EF4-FFF2-40B4-BE49-F238E27FC236}">
                <a16:creationId xmlns:a16="http://schemas.microsoft.com/office/drawing/2014/main" id="{ECA97317-3CA4-AF37-DD3F-D02B00DE708A}"/>
              </a:ext>
            </a:extLst>
          </p:cNvPr>
          <p:cNvSpPr txBox="1"/>
          <p:nvPr/>
        </p:nvSpPr>
        <p:spPr>
          <a:xfrm>
            <a:off x="251520" y="4150424"/>
            <a:ext cx="8568016" cy="923330"/>
          </a:xfrm>
          <a:prstGeom prst="rect">
            <a:avLst/>
          </a:prstGeom>
          <a:noFill/>
        </p:spPr>
        <p:txBody>
          <a:bodyPr wrap="square" rtlCol="0">
            <a:spAutoFit/>
          </a:bodyPr>
          <a:lstStyle/>
          <a:p>
            <a:pPr marL="285750" indent="-285750" algn="just">
              <a:buFont typeface="Arial" panose="020B0604020202020204" pitchFamily="34" charset="0"/>
              <a:buChar char="•"/>
            </a:pPr>
            <a:r>
              <a:rPr lang="fr-FR" dirty="0"/>
              <a:t>U</a:t>
            </a:r>
            <a:r>
              <a:rPr lang="fr-FR" sz="1800" dirty="0"/>
              <a:t>n </a:t>
            </a:r>
            <a:r>
              <a:rPr lang="fr-FR" sz="1800" b="1" dirty="0"/>
              <a:t>contexte de </a:t>
            </a:r>
            <a:r>
              <a:rPr lang="fr-FR" sz="1800" dirty="0"/>
              <a:t>« </a:t>
            </a:r>
            <a:r>
              <a:rPr lang="fr-FR" sz="1800" b="1" i="1" dirty="0"/>
              <a:t>nouvelles radicalités </a:t>
            </a:r>
            <a:r>
              <a:rPr lang="fr-FR" sz="1800" dirty="0"/>
              <a:t>» a occasionné </a:t>
            </a:r>
            <a:r>
              <a:rPr lang="fr-FR" sz="1800" b="1" dirty="0"/>
              <a:t>quelques difficultés </a:t>
            </a:r>
            <a:r>
              <a:rPr lang="fr-FR" sz="1800" dirty="0"/>
              <a:t>ces dernières années et </a:t>
            </a:r>
            <a:r>
              <a:rPr lang="fr-FR" sz="1800" b="1" dirty="0"/>
              <a:t>conduit à plusieurs saisines du Collège</a:t>
            </a:r>
            <a:r>
              <a:rPr lang="fr-FR" sz="1800" dirty="0"/>
              <a:t>, afin de mieux identifier les conséquences de la liberté académique et ses limites.</a:t>
            </a:r>
          </a:p>
        </p:txBody>
      </p:sp>
    </p:spTree>
    <p:extLst>
      <p:ext uri="{BB962C8B-B14F-4D97-AF65-F5344CB8AC3E}">
        <p14:creationId xmlns:p14="http://schemas.microsoft.com/office/powerpoint/2010/main" val="143894421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re 9"/>
          <p:cNvSpPr>
            <a:spLocks noGrp="1"/>
          </p:cNvSpPr>
          <p:nvPr>
            <p:ph type="title"/>
          </p:nvPr>
        </p:nvSpPr>
        <p:spPr>
          <a:xfrm>
            <a:off x="395536" y="195486"/>
            <a:ext cx="8424000" cy="648072"/>
          </a:xfrm>
        </p:spPr>
        <p:txBody>
          <a:bodyPr/>
          <a:lstStyle/>
          <a:p>
            <a:pPr algn="ctr"/>
            <a:r>
              <a:rPr lang="fr-FR" sz="2200" dirty="0"/>
              <a:t>Le Collège de déontologie </a:t>
            </a:r>
            <a:br>
              <a:rPr lang="fr-FR" sz="2200" dirty="0"/>
            </a:br>
            <a:r>
              <a:rPr lang="fr-FR" sz="2200" dirty="0"/>
              <a:t>et la liberté académique</a:t>
            </a:r>
          </a:p>
        </p:txBody>
      </p:sp>
      <p:sp>
        <p:nvSpPr>
          <p:cNvPr id="12" name="Espace réservé du contenu 11"/>
          <p:cNvSpPr>
            <a:spLocks noGrp="1"/>
          </p:cNvSpPr>
          <p:nvPr>
            <p:ph sz="quarter" idx="14"/>
          </p:nvPr>
        </p:nvSpPr>
        <p:spPr>
          <a:xfrm>
            <a:off x="324464" y="843558"/>
            <a:ext cx="8568016" cy="4299942"/>
          </a:xfrm>
          <a:ln>
            <a:solidFill>
              <a:srgbClr val="3D7CC9"/>
            </a:solidFill>
          </a:ln>
        </p:spPr>
        <p:txBody>
          <a:bodyPr/>
          <a:lstStyle/>
          <a:p>
            <a:pPr marL="285750" indent="-285750" algn="just">
              <a:buFont typeface="Arial" panose="020B0604020202020204" pitchFamily="34" charset="0"/>
              <a:buChar char="•"/>
            </a:pPr>
            <a:r>
              <a:rPr lang="fr-FR" sz="1800" b="1" dirty="0"/>
              <a:t>Avis relatif aux libertés académiques du 21 mai 2021</a:t>
            </a:r>
          </a:p>
          <a:p>
            <a:pPr algn="just"/>
            <a:r>
              <a:rPr lang="fr-FR" sz="1300" dirty="0"/>
              <a:t>« </a:t>
            </a:r>
            <a:r>
              <a:rPr lang="fr-FR" sz="1300" i="1" dirty="0"/>
              <a:t>Les </a:t>
            </a:r>
            <a:r>
              <a:rPr lang="fr-FR" sz="1300" b="1" i="1" dirty="0"/>
              <a:t>principes déontologiques impliqués par les libertés académiques reposent sur un esprit et sur une méthode</a:t>
            </a:r>
            <a:r>
              <a:rPr lang="fr-FR" sz="1300" i="1" dirty="0"/>
              <a:t>. L’esprit se caractérise par la </a:t>
            </a:r>
            <a:r>
              <a:rPr lang="fr-FR" sz="1300" b="1" i="1" dirty="0"/>
              <a:t>tolérance, l’ouverture au débat, l’acceptation du pluralisme, la bienveillance, le respect d’autrui</a:t>
            </a:r>
            <a:r>
              <a:rPr lang="fr-FR" sz="1300" i="1" dirty="0"/>
              <a:t>. Une </a:t>
            </a:r>
            <a:r>
              <a:rPr lang="fr-FR" sz="1300" b="1" i="1" dirty="0"/>
              <a:t>approche scientifique suppose la transparence de la méthode, la rigueur des analyses, l’absence de préjugés, le souci de l’intégrité scientifique et la prévention des conflits d’intérêts</a:t>
            </a:r>
            <a:r>
              <a:rPr lang="fr-FR" sz="1300" b="1" dirty="0"/>
              <a:t> </a:t>
            </a:r>
            <a:r>
              <a:rPr lang="fr-FR" sz="1300" dirty="0"/>
              <a:t>». </a:t>
            </a:r>
          </a:p>
          <a:p>
            <a:pPr algn="just"/>
            <a:r>
              <a:rPr lang="fr-FR" sz="1300" dirty="0"/>
              <a:t>« </a:t>
            </a:r>
            <a:r>
              <a:rPr lang="fr-FR" sz="1300" i="1" dirty="0"/>
              <a:t>Dans leurs travaux de recherche comme dans leurs activités d’enseignement, les enseignants-chercheurs et les chercheurs disposent d’une </a:t>
            </a:r>
            <a:r>
              <a:rPr lang="fr-FR" sz="1300" b="1" i="1" dirty="0"/>
              <a:t>entière liberté aussi bien pour les thèmes de recherche qu’ils choisissent que pour les opinions qu’ils expriment de manière argumentée</a:t>
            </a:r>
            <a:r>
              <a:rPr lang="fr-FR" sz="1300" i="1" dirty="0"/>
              <a:t>. Ils ne sont </a:t>
            </a:r>
            <a:r>
              <a:rPr lang="fr-FR" sz="1300" b="1" i="1" dirty="0"/>
              <a:t>pas pour autant affranchis de leurs obligations déontologiques</a:t>
            </a:r>
            <a:r>
              <a:rPr lang="fr-FR" sz="1300" i="1" dirty="0"/>
              <a:t>. La </a:t>
            </a:r>
            <a:r>
              <a:rPr lang="fr-FR" sz="1300" b="1" i="1" dirty="0"/>
              <a:t>liberté académique s’exerce, en particulier, dans le respect tant des personnes que des cadres définis collectivement pour l’obtention des diplômes. Elle s’accompagne de l’évaluation par les pairs</a:t>
            </a:r>
            <a:r>
              <a:rPr lang="fr-FR" sz="1300" i="1" dirty="0"/>
              <a:t>. En toutes circonstances, elle </a:t>
            </a:r>
            <a:r>
              <a:rPr lang="fr-FR" sz="1300" b="1" i="1" dirty="0"/>
              <a:t>implique la tolérance et la courtoisie</a:t>
            </a:r>
            <a:r>
              <a:rPr lang="fr-FR" sz="1300" i="1" dirty="0"/>
              <a:t>. Elle </a:t>
            </a:r>
            <a:r>
              <a:rPr lang="fr-FR" sz="1300" b="1" i="1" dirty="0"/>
              <a:t>exclut toute forme d’attaque des personnes et tout comportement violent</a:t>
            </a:r>
            <a:r>
              <a:rPr lang="fr-FR" sz="1300" i="1" dirty="0"/>
              <a:t>. Des </a:t>
            </a:r>
            <a:r>
              <a:rPr lang="fr-FR" sz="1300" b="1" i="1" dirty="0"/>
              <a:t>manquements à ces règles appellent l’intervention des instances déontologiques et peuvent donner lieu à des actions disciplinaires voire</a:t>
            </a:r>
            <a:r>
              <a:rPr lang="fr-FR" sz="1300" i="1" dirty="0"/>
              <a:t>, dans les cas les plus graves, </a:t>
            </a:r>
            <a:r>
              <a:rPr lang="fr-FR" sz="1300" b="1" i="1" dirty="0"/>
              <a:t>à des poursuites pénales</a:t>
            </a:r>
            <a:r>
              <a:rPr lang="fr-FR" sz="1300" i="1" dirty="0"/>
              <a:t>. Plus les sujets abordés sont sensibles, plus le respect de ces obligations appelle d’attention. (…) </a:t>
            </a:r>
          </a:p>
          <a:p>
            <a:pPr algn="just"/>
            <a:r>
              <a:rPr lang="fr-FR" sz="1300" i="1" dirty="0"/>
              <a:t>Le </a:t>
            </a:r>
            <a:r>
              <a:rPr lang="fr-FR" sz="1300" b="1" i="1" dirty="0"/>
              <a:t>débat ouvert est une composante de la liberté académique</a:t>
            </a:r>
            <a:r>
              <a:rPr lang="fr-FR" sz="1300" i="1" dirty="0"/>
              <a:t>. Aussi, dans tous les établissements d’ESR, </a:t>
            </a:r>
            <a:r>
              <a:rPr lang="fr-FR" sz="1300" b="1" i="1" dirty="0"/>
              <a:t>les différents arguments et positions doivent-ils pouvoir s’exprimer au travers d’échanges menés sans exclusive ni intimidation</a:t>
            </a:r>
            <a:r>
              <a:rPr lang="fr-FR" sz="1300" i="1" dirty="0"/>
              <a:t>. Comme les travaux des EC, les rencontres et les débats ont à être organisés d’une manière respectueuse du pluralisme des idées et des opinions et dans le souci de l’intégrité scientifique </a:t>
            </a:r>
            <a:r>
              <a:rPr lang="fr-FR" sz="1300" dirty="0"/>
              <a:t>»</a:t>
            </a:r>
            <a:r>
              <a:rPr lang="fr-FR" sz="1300" i="1" dirty="0"/>
              <a:t>. </a:t>
            </a:r>
          </a:p>
          <a:p>
            <a:pPr marL="285750" indent="-285750" algn="just">
              <a:buFont typeface="Arial" panose="020B0604020202020204" pitchFamily="34" charset="0"/>
              <a:buChar char="•"/>
            </a:pPr>
            <a:endParaRPr lang="fr-FR" sz="1800" dirty="0"/>
          </a:p>
          <a:p>
            <a:endParaRPr lang="fr-FR" sz="1800" dirty="0"/>
          </a:p>
          <a:p>
            <a:endParaRPr lang="fr-FR" sz="1800" dirty="0"/>
          </a:p>
        </p:txBody>
      </p:sp>
      <p:sp>
        <p:nvSpPr>
          <p:cNvPr id="4" name="Espace réservé du numéro de diapositive 3"/>
          <p:cNvSpPr>
            <a:spLocks noGrp="1"/>
          </p:cNvSpPr>
          <p:nvPr>
            <p:ph type="sldNum" sz="quarter" idx="12"/>
          </p:nvPr>
        </p:nvSpPr>
        <p:spPr/>
        <p:txBody>
          <a:bodyPr/>
          <a:lstStyle/>
          <a:p>
            <a:fld id="{733122C9-A0B9-462F-8757-0847AD287B63}" type="slidenum">
              <a:rPr lang="fr-FR" smtClean="0"/>
              <a:pPr/>
              <a:t>13</a:t>
            </a:fld>
            <a:endParaRPr lang="fr-FR" dirty="0"/>
          </a:p>
        </p:txBody>
      </p:sp>
    </p:spTree>
    <p:extLst>
      <p:ext uri="{BB962C8B-B14F-4D97-AF65-F5344CB8AC3E}">
        <p14:creationId xmlns:p14="http://schemas.microsoft.com/office/powerpoint/2010/main" val="2199034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re 9"/>
          <p:cNvSpPr>
            <a:spLocks noGrp="1"/>
          </p:cNvSpPr>
          <p:nvPr>
            <p:ph type="title"/>
          </p:nvPr>
        </p:nvSpPr>
        <p:spPr>
          <a:xfrm>
            <a:off x="395536" y="195486"/>
            <a:ext cx="8424000" cy="720000"/>
          </a:xfrm>
        </p:spPr>
        <p:txBody>
          <a:bodyPr/>
          <a:lstStyle/>
          <a:p>
            <a:pPr algn="ctr"/>
            <a:r>
              <a:rPr lang="fr-FR" sz="2200" dirty="0"/>
              <a:t>Le Collège de déontologie </a:t>
            </a:r>
            <a:br>
              <a:rPr lang="fr-FR" sz="2200" dirty="0"/>
            </a:br>
            <a:r>
              <a:rPr lang="fr-FR" sz="2200" dirty="0"/>
              <a:t>et la liberté académique</a:t>
            </a:r>
          </a:p>
        </p:txBody>
      </p:sp>
      <p:sp>
        <p:nvSpPr>
          <p:cNvPr id="12" name="Espace réservé du contenu 11"/>
          <p:cNvSpPr>
            <a:spLocks noGrp="1"/>
          </p:cNvSpPr>
          <p:nvPr>
            <p:ph sz="quarter" idx="14"/>
          </p:nvPr>
        </p:nvSpPr>
        <p:spPr>
          <a:xfrm>
            <a:off x="467544" y="1030654"/>
            <a:ext cx="8424000" cy="3845352"/>
          </a:xfrm>
          <a:ln>
            <a:solidFill>
              <a:srgbClr val="3D7CC9"/>
            </a:solidFill>
          </a:ln>
        </p:spPr>
        <p:txBody>
          <a:bodyPr/>
          <a:lstStyle/>
          <a:p>
            <a:pPr marL="285750" indent="-285750" algn="just">
              <a:buFont typeface="Arial" panose="020B0604020202020204" pitchFamily="34" charset="0"/>
              <a:buChar char="•"/>
            </a:pPr>
            <a:r>
              <a:rPr lang="fr-FR" sz="1800" b="1" dirty="0"/>
              <a:t>Avis relatif à l’expression publique des chercheurs du 17 février 2023</a:t>
            </a:r>
          </a:p>
          <a:p>
            <a:pPr algn="just"/>
            <a:r>
              <a:rPr lang="fr-FR" sz="1500" dirty="0"/>
              <a:t>« </a:t>
            </a:r>
            <a:r>
              <a:rPr lang="fr-FR" sz="1500" i="1" dirty="0"/>
              <a:t>Dans la mesure où cette </a:t>
            </a:r>
            <a:r>
              <a:rPr lang="fr-FR" sz="1500" b="1" i="1" dirty="0"/>
              <a:t>expression publique </a:t>
            </a:r>
            <a:r>
              <a:rPr lang="fr-FR" sz="1500" i="1" dirty="0"/>
              <a:t>fait partie intégrante des métiers de la recherche, elle </a:t>
            </a:r>
            <a:r>
              <a:rPr lang="fr-FR" sz="1500" b="1" i="1" dirty="0"/>
              <a:t>reste soumise aux principes déontologiques des métiers de la recherche</a:t>
            </a:r>
            <a:r>
              <a:rPr lang="fr-FR" sz="1500" i="1" dirty="0"/>
              <a:t>. (…)</a:t>
            </a:r>
          </a:p>
          <a:p>
            <a:pPr algn="just"/>
            <a:r>
              <a:rPr lang="fr-FR" sz="1500" i="1" dirty="0"/>
              <a:t>Le </a:t>
            </a:r>
            <a:r>
              <a:rPr lang="fr-FR" sz="1500" b="1" i="1" dirty="0"/>
              <a:t>chercheur (ou EC) ne peut engager l’institution à laquelle il appartient que dans le cadre de ses missions statutaires </a:t>
            </a:r>
            <a:r>
              <a:rPr lang="fr-FR" sz="1500" i="1" dirty="0"/>
              <a:t>et qui lui sont confiées par l’organisme : </a:t>
            </a:r>
            <a:r>
              <a:rPr lang="fr-FR" sz="1500" b="1" i="1" dirty="0"/>
              <a:t>recherche, formation, expertise, mais aussi diffusion de ses travaux et renforcement de la culture scientifique</a:t>
            </a:r>
            <a:r>
              <a:rPr lang="fr-FR" sz="1500" i="1" dirty="0"/>
              <a:t>. La question se pose alors de la mention de l’institution d’appartenance du chercheur en cas d’expression publique. (…) </a:t>
            </a:r>
            <a:r>
              <a:rPr lang="fr-FR" sz="1500" b="1" i="1" dirty="0"/>
              <a:t>La référence à l’institution d’appartenance peut en effet s’apprécier différemment selon qu’il s’agit d’une présentation de ses propres travaux de recherche, d’une contribution au débat scientifique, d’une synthèse de l’état de la science ou d’une opinion personnelle</a:t>
            </a:r>
            <a:r>
              <a:rPr lang="fr-FR" sz="1500" i="1" dirty="0"/>
              <a:t>. Il est </a:t>
            </a:r>
            <a:r>
              <a:rPr lang="fr-FR" sz="1500" b="1" i="1" dirty="0"/>
              <a:t>des cas où il est préférable de préciser que l’article ou l’opinion n’engage pas l’institution d’appartenance du chercheur</a:t>
            </a:r>
            <a:r>
              <a:rPr lang="fr-FR" sz="1500" i="1" dirty="0"/>
              <a:t>. </a:t>
            </a:r>
            <a:r>
              <a:rPr lang="fr-FR" sz="1500" b="1" i="1" dirty="0"/>
              <a:t>La référence à l’appartenance institutionnelle devrait être proscrite lorsque le chercheur / l’EC sort clairement de son champ de compétence</a:t>
            </a:r>
            <a:r>
              <a:rPr lang="fr-FR" sz="1500" i="1" dirty="0"/>
              <a:t>. Dans ce dernier cas, l’intéressé peut mentionner sa qualité de chercheur / d’enseignant chercheur, sa discipline, mais ne doit pas faire référence à son institution d’appartenance</a:t>
            </a:r>
            <a:r>
              <a:rPr lang="fr-FR" sz="1500" dirty="0"/>
              <a:t> ». </a:t>
            </a:r>
          </a:p>
          <a:p>
            <a:pPr algn="just"/>
            <a:endParaRPr lang="fr-FR" sz="1800" b="1" dirty="0"/>
          </a:p>
          <a:p>
            <a:endParaRPr lang="fr-FR" sz="1800" dirty="0"/>
          </a:p>
          <a:p>
            <a:endParaRPr lang="fr-FR" sz="1800" dirty="0"/>
          </a:p>
        </p:txBody>
      </p:sp>
      <p:sp>
        <p:nvSpPr>
          <p:cNvPr id="4" name="Espace réservé du numéro de diapositive 3"/>
          <p:cNvSpPr>
            <a:spLocks noGrp="1"/>
          </p:cNvSpPr>
          <p:nvPr>
            <p:ph type="sldNum" sz="quarter" idx="12"/>
          </p:nvPr>
        </p:nvSpPr>
        <p:spPr/>
        <p:txBody>
          <a:bodyPr/>
          <a:lstStyle/>
          <a:p>
            <a:r>
              <a:rPr lang="fr-FR" dirty="0"/>
              <a:t> </a:t>
            </a:r>
            <a:fld id="{733122C9-A0B9-462F-8757-0847AD287B63}" type="slidenum">
              <a:rPr lang="fr-FR" smtClean="0"/>
              <a:pPr/>
              <a:t>14</a:t>
            </a:fld>
            <a:endParaRPr lang="fr-FR" dirty="0"/>
          </a:p>
        </p:txBody>
      </p:sp>
    </p:spTree>
    <p:extLst>
      <p:ext uri="{BB962C8B-B14F-4D97-AF65-F5344CB8AC3E}">
        <p14:creationId xmlns:p14="http://schemas.microsoft.com/office/powerpoint/2010/main" val="96453676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re 9"/>
          <p:cNvSpPr>
            <a:spLocks noGrp="1"/>
          </p:cNvSpPr>
          <p:nvPr>
            <p:ph type="title"/>
          </p:nvPr>
        </p:nvSpPr>
        <p:spPr>
          <a:xfrm>
            <a:off x="395536" y="195486"/>
            <a:ext cx="8424000" cy="720000"/>
          </a:xfrm>
        </p:spPr>
        <p:txBody>
          <a:bodyPr/>
          <a:lstStyle/>
          <a:p>
            <a:pPr algn="ctr"/>
            <a:r>
              <a:rPr lang="fr-FR" sz="2200" dirty="0"/>
              <a:t>Le Collège de déontologie </a:t>
            </a:r>
            <a:br>
              <a:rPr lang="fr-FR" sz="2200" dirty="0"/>
            </a:br>
            <a:r>
              <a:rPr lang="fr-FR" sz="2200" dirty="0"/>
              <a:t>et la liberté académique</a:t>
            </a:r>
          </a:p>
        </p:txBody>
      </p:sp>
      <p:sp>
        <p:nvSpPr>
          <p:cNvPr id="12" name="Espace réservé du contenu 11"/>
          <p:cNvSpPr>
            <a:spLocks noGrp="1"/>
          </p:cNvSpPr>
          <p:nvPr>
            <p:ph sz="quarter" idx="14"/>
          </p:nvPr>
        </p:nvSpPr>
        <p:spPr>
          <a:xfrm>
            <a:off x="405284" y="915486"/>
            <a:ext cx="8424000" cy="4104536"/>
          </a:xfrm>
          <a:ln>
            <a:solidFill>
              <a:srgbClr val="3D7CC9"/>
            </a:solidFill>
          </a:ln>
        </p:spPr>
        <p:txBody>
          <a:bodyPr/>
          <a:lstStyle/>
          <a:p>
            <a:pPr marL="285750" indent="-285750" algn="just">
              <a:buFont typeface="Arial" panose="020B0604020202020204" pitchFamily="34" charset="0"/>
              <a:buChar char="•"/>
            </a:pPr>
            <a:r>
              <a:rPr lang="fr-FR" sz="1800" b="1" dirty="0"/>
              <a:t>Avis relatif à l’expression publique des EC du 29 mars 2024</a:t>
            </a:r>
          </a:p>
          <a:p>
            <a:pPr algn="just"/>
            <a:r>
              <a:rPr lang="fr-FR" sz="1400" dirty="0"/>
              <a:t>« </a:t>
            </a:r>
            <a:r>
              <a:rPr lang="fr-FR" sz="1400" i="1" dirty="0"/>
              <a:t>La </a:t>
            </a:r>
            <a:r>
              <a:rPr lang="fr-FR" sz="1400" b="1" i="1" dirty="0"/>
              <a:t>liberté d’expression des EC a un fondement constitutionnel </a:t>
            </a:r>
            <a:r>
              <a:rPr lang="fr-FR" sz="1400" i="1" dirty="0"/>
              <a:t>(…) [et] </a:t>
            </a:r>
            <a:r>
              <a:rPr lang="fr-FR" sz="1400" b="1" i="1" dirty="0"/>
              <a:t>découle du principe d’indépendance des professeurs d’université</a:t>
            </a:r>
            <a:r>
              <a:rPr lang="fr-FR" sz="1400" i="1" dirty="0"/>
              <a:t>. (…) Ces principes trouvent leur écho à l’article L. 952-2 du Code de l’éducation. (…)</a:t>
            </a:r>
          </a:p>
          <a:p>
            <a:pPr algn="just"/>
            <a:r>
              <a:rPr lang="fr-FR" sz="1400" i="1" dirty="0"/>
              <a:t>La liberté d’expression est ainsi un </a:t>
            </a:r>
            <a:r>
              <a:rPr lang="fr-FR" sz="1400" b="1" i="1" dirty="0"/>
              <a:t>élément indispensable de la liberté académique individuelle</a:t>
            </a:r>
            <a:r>
              <a:rPr lang="fr-FR" sz="1400" i="1" dirty="0"/>
              <a:t>. Elle </a:t>
            </a:r>
            <a:r>
              <a:rPr lang="fr-FR" sz="1400" b="1" i="1" dirty="0"/>
              <a:t>diffère </a:t>
            </a:r>
            <a:r>
              <a:rPr lang="fr-FR" sz="1400" i="1" dirty="0"/>
              <a:t>en plusieurs points importants </a:t>
            </a:r>
            <a:r>
              <a:rPr lang="fr-FR" sz="1400" b="1" i="1" dirty="0"/>
              <a:t>de la liberté d’expression générique </a:t>
            </a:r>
            <a:r>
              <a:rPr lang="fr-FR" sz="1400" i="1" dirty="0"/>
              <a:t>car la </a:t>
            </a:r>
            <a:r>
              <a:rPr lang="fr-FR" sz="1400" b="1" i="1" dirty="0"/>
              <a:t>liberté d’expression « académique » trouve son fondement dans la qualité (présumée) et sa contribution (potentielle) à l’intérêt général</a:t>
            </a:r>
            <a:r>
              <a:rPr lang="fr-FR" sz="1400" i="1" dirty="0"/>
              <a:t>. Pour cette raison, elle </a:t>
            </a:r>
            <a:r>
              <a:rPr lang="fr-FR" sz="1400" b="1" i="1" dirty="0"/>
              <a:t>doit bénéficier d’un degré de protection particulièrement élevé. </a:t>
            </a:r>
            <a:r>
              <a:rPr lang="fr-FR" sz="1400" i="1" dirty="0"/>
              <a:t>Cependant cette protection a une portée circonscrite puisqu’elle concerne uniquement « la liberté d’avoir et d’exprimer toute croyance, opinion ou position théorique et de l’exposer d’une manière académique appropriée » (…). La liberté d’expression académique, comprise dans ce sens, implique un « droit à l’erreur » : </a:t>
            </a:r>
            <a:r>
              <a:rPr lang="fr-FR" sz="1400" b="1" i="1" dirty="0"/>
              <a:t>le simple fait qu’une opinion académique puisse être fausse </a:t>
            </a:r>
            <a:r>
              <a:rPr lang="fr-FR" sz="1400" i="1" dirty="0"/>
              <a:t>(ou même qu’il soit démontré qu’elle est fausse) </a:t>
            </a:r>
            <a:r>
              <a:rPr lang="fr-FR" sz="1400" b="1" i="1" dirty="0"/>
              <a:t>ne la prive pas en soi d’un (haut) degré de protection</a:t>
            </a:r>
            <a:r>
              <a:rPr lang="fr-FR" sz="1400" b="1" dirty="0"/>
              <a:t> </a:t>
            </a:r>
            <a:r>
              <a:rPr lang="fr-FR" sz="1400" dirty="0"/>
              <a:t>».</a:t>
            </a:r>
            <a:endParaRPr lang="fr-FR" sz="1400" i="1" dirty="0"/>
          </a:p>
          <a:p>
            <a:pPr algn="just"/>
            <a:r>
              <a:rPr lang="fr-FR" sz="1400" i="1" dirty="0"/>
              <a:t>Dans le </a:t>
            </a:r>
            <a:r>
              <a:rPr lang="fr-FR" sz="1400" b="1" i="1" dirty="0"/>
              <a:t>cadre de la communication vers le grand public</a:t>
            </a:r>
            <a:r>
              <a:rPr lang="fr-FR" sz="1400" i="1" dirty="0"/>
              <a:t>, (…) les enseignants doivent </a:t>
            </a:r>
            <a:r>
              <a:rPr lang="fr-FR" sz="1400" b="1" i="1" dirty="0"/>
              <a:t>limiter leur prise de parole et publication à leur expertise professionnelle</a:t>
            </a:r>
            <a:r>
              <a:rPr lang="fr-FR" sz="1400" i="1" dirty="0"/>
              <a:t>. </a:t>
            </a:r>
            <a:r>
              <a:rPr lang="fr-FR" sz="1400" b="1" i="1" dirty="0"/>
              <a:t>Dès lors qu’ils expriment une opinion </a:t>
            </a:r>
            <a:r>
              <a:rPr lang="fr-FR" sz="1400" i="1" dirty="0"/>
              <a:t>(idéologie, point de vue citoyen, engagement politique, culturel ou religieux), ils </a:t>
            </a:r>
            <a:r>
              <a:rPr lang="fr-FR" sz="1400" b="1" i="1" dirty="0"/>
              <a:t>ne doivent plus s’exprimer au titre de leur fonction ou de leur institution et doivent exposer à quel titre ils s’expriment</a:t>
            </a:r>
            <a:r>
              <a:rPr lang="fr-FR" sz="1400" i="1" dirty="0"/>
              <a:t> </a:t>
            </a:r>
            <a:r>
              <a:rPr lang="fr-FR" sz="1400" dirty="0"/>
              <a:t>».  </a:t>
            </a:r>
            <a:endParaRPr lang="fr-FR" sz="1800" dirty="0"/>
          </a:p>
          <a:p>
            <a:endParaRPr lang="fr-FR" sz="1800" dirty="0"/>
          </a:p>
        </p:txBody>
      </p:sp>
      <p:sp>
        <p:nvSpPr>
          <p:cNvPr id="4" name="Espace réservé du numéro de diapositive 3"/>
          <p:cNvSpPr>
            <a:spLocks noGrp="1"/>
          </p:cNvSpPr>
          <p:nvPr>
            <p:ph type="sldNum" sz="quarter" idx="12"/>
          </p:nvPr>
        </p:nvSpPr>
        <p:spPr/>
        <p:txBody>
          <a:bodyPr/>
          <a:lstStyle/>
          <a:p>
            <a:r>
              <a:rPr lang="fr-FR" dirty="0"/>
              <a:t> </a:t>
            </a:r>
            <a:fld id="{733122C9-A0B9-462F-8757-0847AD287B63}" type="slidenum">
              <a:rPr lang="fr-FR" smtClean="0"/>
              <a:pPr/>
              <a:t>15</a:t>
            </a:fld>
            <a:endParaRPr lang="fr-FR" dirty="0"/>
          </a:p>
        </p:txBody>
      </p:sp>
    </p:spTree>
    <p:extLst>
      <p:ext uri="{BB962C8B-B14F-4D97-AF65-F5344CB8AC3E}">
        <p14:creationId xmlns:p14="http://schemas.microsoft.com/office/powerpoint/2010/main" val="282457485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re 9"/>
          <p:cNvSpPr>
            <a:spLocks noGrp="1"/>
          </p:cNvSpPr>
          <p:nvPr>
            <p:ph type="title"/>
          </p:nvPr>
        </p:nvSpPr>
        <p:spPr>
          <a:xfrm>
            <a:off x="395536" y="195486"/>
            <a:ext cx="8424000" cy="720000"/>
          </a:xfrm>
        </p:spPr>
        <p:txBody>
          <a:bodyPr/>
          <a:lstStyle/>
          <a:p>
            <a:pPr algn="ctr"/>
            <a:r>
              <a:rPr lang="fr-FR" sz="2200" dirty="0"/>
              <a:t>Le Collège de déontologie </a:t>
            </a:r>
            <a:br>
              <a:rPr lang="fr-FR" sz="2200" dirty="0"/>
            </a:br>
            <a:r>
              <a:rPr lang="fr-FR" sz="2200" dirty="0"/>
              <a:t>et la liberté académique</a:t>
            </a:r>
          </a:p>
        </p:txBody>
      </p:sp>
      <p:sp>
        <p:nvSpPr>
          <p:cNvPr id="12" name="Espace réservé du contenu 11"/>
          <p:cNvSpPr>
            <a:spLocks noGrp="1"/>
          </p:cNvSpPr>
          <p:nvPr>
            <p:ph sz="quarter" idx="14"/>
          </p:nvPr>
        </p:nvSpPr>
        <p:spPr>
          <a:xfrm>
            <a:off x="395536" y="915486"/>
            <a:ext cx="8424000" cy="3744496"/>
          </a:xfrm>
          <a:ln>
            <a:solidFill>
              <a:srgbClr val="3D7CC9"/>
            </a:solidFill>
          </a:ln>
        </p:spPr>
        <p:txBody>
          <a:bodyPr/>
          <a:lstStyle/>
          <a:p>
            <a:pPr marL="285750" indent="-285750">
              <a:buFont typeface="Arial" panose="020B0604020202020204" pitchFamily="34" charset="0"/>
              <a:buChar char="•"/>
            </a:pPr>
            <a:r>
              <a:rPr lang="fr-FR" sz="1800" b="1" dirty="0"/>
              <a:t>Avis relatif à l’expression publique des EC du 29 mars 2024</a:t>
            </a:r>
          </a:p>
          <a:p>
            <a:pPr algn="just"/>
            <a:r>
              <a:rPr lang="fr-FR" sz="1450" dirty="0"/>
              <a:t>« </a:t>
            </a:r>
            <a:r>
              <a:rPr lang="fr-FR" sz="1450" i="1" dirty="0"/>
              <a:t>Ainsi, fortement proclamée et protégée, la </a:t>
            </a:r>
            <a:r>
              <a:rPr lang="fr-FR" sz="1450" b="1" i="1" dirty="0"/>
              <a:t>liberté d’expression des EC ne s’exerce pas moins dans le respect de leurs obligations déontologiques</a:t>
            </a:r>
            <a:r>
              <a:rPr lang="fr-FR" sz="1450" i="1" dirty="0"/>
              <a:t>. Il </a:t>
            </a:r>
            <a:r>
              <a:rPr lang="fr-FR" sz="1450" b="1" i="1" dirty="0"/>
              <a:t>incombe en particulier aux enseignants-chercheurs d’exprimer leurs opinions de manière argumentée et dans le respect de l’intégrité scientifique</a:t>
            </a:r>
            <a:r>
              <a:rPr lang="fr-FR" sz="1450" i="1" dirty="0"/>
              <a:t>. Il leur appartient de </a:t>
            </a:r>
            <a:r>
              <a:rPr lang="fr-FR" sz="1450" b="1" i="1" dirty="0"/>
              <a:t>faire preuve de tolérance, d’acceptation du pluralisme et de respect d’autrui. Tout forme d’attaque des personnes et tout propos violent sont à exclure </a:t>
            </a:r>
            <a:r>
              <a:rPr lang="fr-FR" sz="1450" dirty="0"/>
              <a:t>» (…).</a:t>
            </a:r>
          </a:p>
          <a:p>
            <a:pPr algn="just"/>
            <a:r>
              <a:rPr lang="fr-FR" sz="1450" dirty="0"/>
              <a:t>« </a:t>
            </a:r>
            <a:r>
              <a:rPr lang="fr-FR" sz="1450" i="1" dirty="0"/>
              <a:t>La première spécificité [des EC] réside en ce que </a:t>
            </a:r>
            <a:r>
              <a:rPr lang="fr-FR" sz="1450" b="1" i="1" dirty="0"/>
              <a:t>leur expertise inclue non seulement le domaine de spécialité de leurs travaux de recherche mais plus largement le domaine de leurs enseignements</a:t>
            </a:r>
            <a:r>
              <a:rPr lang="fr-FR" sz="1450" i="1" dirty="0"/>
              <a:t>, domaines dans lesquels ils disposent de leur pleine liberté </a:t>
            </a:r>
            <a:r>
              <a:rPr lang="fr-FR" sz="1450" dirty="0"/>
              <a:t>»</a:t>
            </a:r>
            <a:r>
              <a:rPr lang="fr-FR" sz="1450" i="1" dirty="0"/>
              <a:t>.</a:t>
            </a:r>
            <a:endParaRPr lang="fr-FR" sz="1450" dirty="0"/>
          </a:p>
          <a:p>
            <a:pPr algn="just"/>
            <a:endParaRPr lang="fr-FR" sz="1400" dirty="0"/>
          </a:p>
          <a:p>
            <a:endParaRPr lang="fr-FR" sz="1800" dirty="0"/>
          </a:p>
        </p:txBody>
      </p:sp>
      <p:sp>
        <p:nvSpPr>
          <p:cNvPr id="4" name="Espace réservé du numéro de diapositive 3"/>
          <p:cNvSpPr>
            <a:spLocks noGrp="1"/>
          </p:cNvSpPr>
          <p:nvPr>
            <p:ph type="sldNum" sz="quarter" idx="12"/>
          </p:nvPr>
        </p:nvSpPr>
        <p:spPr/>
        <p:txBody>
          <a:bodyPr/>
          <a:lstStyle/>
          <a:p>
            <a:r>
              <a:rPr lang="fr-FR" dirty="0"/>
              <a:t> </a:t>
            </a:r>
            <a:fld id="{733122C9-A0B9-462F-8757-0847AD287B63}" type="slidenum">
              <a:rPr lang="fr-FR" smtClean="0"/>
              <a:pPr/>
              <a:t>16</a:t>
            </a:fld>
            <a:endParaRPr lang="fr-FR" dirty="0"/>
          </a:p>
        </p:txBody>
      </p:sp>
      <p:sp>
        <p:nvSpPr>
          <p:cNvPr id="2" name="ZoneTexte 1">
            <a:extLst>
              <a:ext uri="{FF2B5EF4-FFF2-40B4-BE49-F238E27FC236}">
                <a16:creationId xmlns:a16="http://schemas.microsoft.com/office/drawing/2014/main" id="{9FC4D3BB-80AB-A089-CF69-184FB208EF2B}"/>
              </a:ext>
            </a:extLst>
          </p:cNvPr>
          <p:cNvSpPr txBox="1"/>
          <p:nvPr/>
        </p:nvSpPr>
        <p:spPr>
          <a:xfrm>
            <a:off x="2051722" y="3422838"/>
            <a:ext cx="6767814" cy="1169551"/>
          </a:xfrm>
          <a:prstGeom prst="rect">
            <a:avLst/>
          </a:prstGeom>
        </p:spPr>
        <p:style>
          <a:lnRef idx="1">
            <a:schemeClr val="accent2"/>
          </a:lnRef>
          <a:fillRef idx="3">
            <a:schemeClr val="accent2"/>
          </a:fillRef>
          <a:effectRef idx="2">
            <a:schemeClr val="accent2"/>
          </a:effectRef>
          <a:fontRef idx="minor">
            <a:schemeClr val="lt1"/>
          </a:fontRef>
        </p:style>
        <p:txBody>
          <a:bodyPr wrap="square" rtlCol="0">
            <a:spAutoFit/>
          </a:bodyPr>
          <a:lstStyle/>
          <a:p>
            <a:pPr algn="just"/>
            <a:r>
              <a:rPr lang="fr-FR" sz="1400" dirty="0"/>
              <a:t>L’article L. 141-6 du Code de l’éducation dispose que « </a:t>
            </a:r>
            <a:r>
              <a:rPr lang="fr-FR" sz="1400" i="1" dirty="0"/>
              <a:t>Le service public de l'enseignement supérieur est laïque et indépendant de toute emprise politique, économique, religieuse ou idéologique ; il tend à l'objectivité du savoir ; il respecte la diversité des opinions. Il doit garantir à l'enseignement et à la recherche leurs possibilités de libre développement scientifique, créateur et critique</a:t>
            </a:r>
            <a:r>
              <a:rPr lang="fr-FR" sz="1400" dirty="0"/>
              <a:t> ».</a:t>
            </a:r>
          </a:p>
        </p:txBody>
      </p:sp>
      <p:pic>
        <p:nvPicPr>
          <p:cNvPr id="3" name="Image 2">
            <a:extLst>
              <a:ext uri="{FF2B5EF4-FFF2-40B4-BE49-F238E27FC236}">
                <a16:creationId xmlns:a16="http://schemas.microsoft.com/office/drawing/2014/main" id="{EFEB99D1-CDE4-A030-4663-1A021032A225}"/>
              </a:ext>
            </a:extLst>
          </p:cNvPr>
          <p:cNvPicPr>
            <a:picLocks noChangeAspect="1"/>
          </p:cNvPicPr>
          <p:nvPr/>
        </p:nvPicPr>
        <p:blipFill>
          <a:blip r:embed="rId2"/>
          <a:stretch>
            <a:fillRect/>
          </a:stretch>
        </p:blipFill>
        <p:spPr>
          <a:xfrm>
            <a:off x="395536" y="3422838"/>
            <a:ext cx="1656182" cy="1177448"/>
          </a:xfrm>
          <a:prstGeom prst="rect">
            <a:avLst/>
          </a:prstGeom>
        </p:spPr>
      </p:pic>
    </p:spTree>
    <p:extLst>
      <p:ext uri="{BB962C8B-B14F-4D97-AF65-F5344CB8AC3E}">
        <p14:creationId xmlns:p14="http://schemas.microsoft.com/office/powerpoint/2010/main" val="122657308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re 9"/>
          <p:cNvSpPr>
            <a:spLocks noGrp="1"/>
          </p:cNvSpPr>
          <p:nvPr>
            <p:ph type="title"/>
          </p:nvPr>
        </p:nvSpPr>
        <p:spPr>
          <a:xfrm>
            <a:off x="395536" y="195486"/>
            <a:ext cx="8424000" cy="720000"/>
          </a:xfrm>
        </p:spPr>
        <p:txBody>
          <a:bodyPr/>
          <a:lstStyle/>
          <a:p>
            <a:pPr algn="ctr"/>
            <a:r>
              <a:rPr lang="fr-FR" sz="2200" dirty="0"/>
              <a:t>Le Collège de déontologie </a:t>
            </a:r>
            <a:br>
              <a:rPr lang="fr-FR" sz="2200" dirty="0"/>
            </a:br>
            <a:r>
              <a:rPr lang="fr-FR" sz="2200" dirty="0"/>
              <a:t>et la liberté académique</a:t>
            </a:r>
          </a:p>
        </p:txBody>
      </p:sp>
      <p:sp>
        <p:nvSpPr>
          <p:cNvPr id="12" name="Espace réservé du contenu 11"/>
          <p:cNvSpPr>
            <a:spLocks noGrp="1"/>
          </p:cNvSpPr>
          <p:nvPr>
            <p:ph sz="quarter" idx="14"/>
          </p:nvPr>
        </p:nvSpPr>
        <p:spPr>
          <a:xfrm>
            <a:off x="405284" y="915486"/>
            <a:ext cx="8424000" cy="4104536"/>
          </a:xfrm>
          <a:ln>
            <a:solidFill>
              <a:srgbClr val="3D7CC9"/>
            </a:solidFill>
          </a:ln>
        </p:spPr>
        <p:txBody>
          <a:bodyPr/>
          <a:lstStyle/>
          <a:p>
            <a:pPr marL="285750" indent="-285750" algn="just">
              <a:buFont typeface="Arial" panose="020B0604020202020204" pitchFamily="34" charset="0"/>
              <a:buChar char="•"/>
            </a:pPr>
            <a:r>
              <a:rPr lang="fr-FR" sz="1800" b="1" dirty="0"/>
              <a:t>Avis relatif au cadre de la coopération scientifique et technologique internationale des universités et au rôle et à la place de l’université dans l’organisation des débats publics du 19 juin 2024</a:t>
            </a:r>
          </a:p>
          <a:p>
            <a:pPr algn="just"/>
            <a:r>
              <a:rPr lang="fr-FR" sz="1400" dirty="0"/>
              <a:t>« </a:t>
            </a:r>
            <a:r>
              <a:rPr lang="fr-FR" sz="1400" i="1" dirty="0"/>
              <a:t>La recherche publique a (…) une mission de diffusion des connaissances scientifiques et de contribution à l’amélioration du débat public sur la science. Les coopérations avec des universités ou des institutions étrangères, qui se matérialisent notamment par des partenariats tendant à favoriser la mobilité des étudiants et des chercheurs, à développer des programmes de recherche et à partager des ressources académiques et technologiques, contribuent à cette mission. Ces coopérations, qui consacrent la dimension internationale des libertés académiques, ont surtout un fondement législatif dans le code de l’éducation</a:t>
            </a:r>
            <a:r>
              <a:rPr lang="fr-FR" sz="1400" dirty="0"/>
              <a:t> ». </a:t>
            </a:r>
          </a:p>
          <a:p>
            <a:endParaRPr lang="fr-FR" sz="1800" dirty="0"/>
          </a:p>
        </p:txBody>
      </p:sp>
      <p:sp>
        <p:nvSpPr>
          <p:cNvPr id="4" name="Espace réservé du numéro de diapositive 3"/>
          <p:cNvSpPr>
            <a:spLocks noGrp="1"/>
          </p:cNvSpPr>
          <p:nvPr>
            <p:ph type="sldNum" sz="quarter" idx="12"/>
          </p:nvPr>
        </p:nvSpPr>
        <p:spPr/>
        <p:txBody>
          <a:bodyPr/>
          <a:lstStyle/>
          <a:p>
            <a:r>
              <a:rPr lang="fr-FR" dirty="0"/>
              <a:t> </a:t>
            </a:r>
            <a:fld id="{733122C9-A0B9-462F-8757-0847AD287B63}" type="slidenum">
              <a:rPr lang="fr-FR" smtClean="0"/>
              <a:pPr/>
              <a:t>17</a:t>
            </a:fld>
            <a:endParaRPr lang="fr-FR" dirty="0"/>
          </a:p>
        </p:txBody>
      </p:sp>
      <p:sp>
        <p:nvSpPr>
          <p:cNvPr id="2" name="ZoneTexte 1">
            <a:extLst>
              <a:ext uri="{FF2B5EF4-FFF2-40B4-BE49-F238E27FC236}">
                <a16:creationId xmlns:a16="http://schemas.microsoft.com/office/drawing/2014/main" id="{86524B6C-D2CB-5A81-D05F-A4E54A1CB37C}"/>
              </a:ext>
            </a:extLst>
          </p:cNvPr>
          <p:cNvSpPr txBox="1"/>
          <p:nvPr/>
        </p:nvSpPr>
        <p:spPr>
          <a:xfrm>
            <a:off x="2195736" y="3363838"/>
            <a:ext cx="6623800" cy="1384995"/>
          </a:xfrm>
          <a:prstGeom prst="rect">
            <a:avLst/>
          </a:prstGeom>
        </p:spPr>
        <p:style>
          <a:lnRef idx="1">
            <a:schemeClr val="accent2"/>
          </a:lnRef>
          <a:fillRef idx="3">
            <a:schemeClr val="accent2"/>
          </a:fillRef>
          <a:effectRef idx="2">
            <a:schemeClr val="accent2"/>
          </a:effectRef>
          <a:fontRef idx="minor">
            <a:schemeClr val="lt1"/>
          </a:fontRef>
        </p:style>
        <p:txBody>
          <a:bodyPr wrap="square" rtlCol="0">
            <a:spAutoFit/>
          </a:bodyPr>
          <a:lstStyle/>
          <a:p>
            <a:pPr algn="just"/>
            <a:r>
              <a:rPr lang="fr-FR" sz="1400" dirty="0"/>
              <a:t>L’article L. 123-7 du Code de l’éducation dispose notamment que « </a:t>
            </a:r>
            <a:r>
              <a:rPr lang="fr-FR" sz="1400" i="1" dirty="0"/>
              <a:t>Le service public de l’enseignement supérieur contribue, au sein de la communauté scientifique et culturelle internationale, au débat des idées, au progrès de la recherche et à la rencontre des cultures (...) Il favorise également l’accueil des personnels de recherche étrangers pour la durée de leurs missions scientifiques. Il assure l’accueil des étudiants étrangers </a:t>
            </a:r>
            <a:r>
              <a:rPr lang="fr-FR" sz="1400" dirty="0"/>
              <a:t>».</a:t>
            </a:r>
          </a:p>
        </p:txBody>
      </p:sp>
      <p:pic>
        <p:nvPicPr>
          <p:cNvPr id="3" name="Image 2">
            <a:extLst>
              <a:ext uri="{FF2B5EF4-FFF2-40B4-BE49-F238E27FC236}">
                <a16:creationId xmlns:a16="http://schemas.microsoft.com/office/drawing/2014/main" id="{D1C7D40F-6293-7E4B-974C-C8BE2BE2A57B}"/>
              </a:ext>
            </a:extLst>
          </p:cNvPr>
          <p:cNvPicPr>
            <a:picLocks noChangeAspect="1"/>
          </p:cNvPicPr>
          <p:nvPr/>
        </p:nvPicPr>
        <p:blipFill>
          <a:blip r:embed="rId2"/>
          <a:stretch>
            <a:fillRect/>
          </a:stretch>
        </p:blipFill>
        <p:spPr>
          <a:xfrm>
            <a:off x="395536" y="3363838"/>
            <a:ext cx="1790452" cy="1384994"/>
          </a:xfrm>
          <a:prstGeom prst="rect">
            <a:avLst/>
          </a:prstGeom>
        </p:spPr>
      </p:pic>
    </p:spTree>
    <p:extLst>
      <p:ext uri="{BB962C8B-B14F-4D97-AF65-F5344CB8AC3E}">
        <p14:creationId xmlns:p14="http://schemas.microsoft.com/office/powerpoint/2010/main" val="251923874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re 9"/>
          <p:cNvSpPr>
            <a:spLocks noGrp="1"/>
          </p:cNvSpPr>
          <p:nvPr>
            <p:ph type="title"/>
          </p:nvPr>
        </p:nvSpPr>
        <p:spPr>
          <a:xfrm>
            <a:off x="395536" y="195486"/>
            <a:ext cx="8424000" cy="720000"/>
          </a:xfrm>
        </p:spPr>
        <p:txBody>
          <a:bodyPr/>
          <a:lstStyle/>
          <a:p>
            <a:pPr algn="ctr"/>
            <a:r>
              <a:rPr lang="fr-FR" sz="2200" dirty="0"/>
              <a:t>Le Collège de déontologie </a:t>
            </a:r>
            <a:br>
              <a:rPr lang="fr-FR" sz="2200" dirty="0"/>
            </a:br>
            <a:r>
              <a:rPr lang="fr-FR" sz="2200" dirty="0"/>
              <a:t>et la liberté académique</a:t>
            </a:r>
          </a:p>
        </p:txBody>
      </p:sp>
      <p:sp>
        <p:nvSpPr>
          <p:cNvPr id="12" name="Espace réservé du contenu 11"/>
          <p:cNvSpPr>
            <a:spLocks noGrp="1"/>
          </p:cNvSpPr>
          <p:nvPr>
            <p:ph sz="quarter" idx="14"/>
          </p:nvPr>
        </p:nvSpPr>
        <p:spPr>
          <a:xfrm>
            <a:off x="405284" y="915486"/>
            <a:ext cx="8424000" cy="4176544"/>
          </a:xfrm>
          <a:ln>
            <a:solidFill>
              <a:srgbClr val="3D7CC9"/>
            </a:solidFill>
          </a:ln>
        </p:spPr>
        <p:txBody>
          <a:bodyPr/>
          <a:lstStyle/>
          <a:p>
            <a:pPr marL="285750" indent="-285750" algn="just">
              <a:buFont typeface="Arial" panose="020B0604020202020204" pitchFamily="34" charset="0"/>
              <a:buChar char="•"/>
            </a:pPr>
            <a:r>
              <a:rPr lang="fr-FR" sz="1800" b="1" dirty="0"/>
              <a:t>Avis relatif au cadre de la coopération scientifique et technologique internationale des universités et au rôle et à la place de l’université dans l’organisation des débats publics du 19 juin 2024</a:t>
            </a:r>
          </a:p>
          <a:p>
            <a:pPr algn="just"/>
            <a:r>
              <a:rPr lang="fr-FR" sz="1400" dirty="0"/>
              <a:t>« </a:t>
            </a:r>
            <a:r>
              <a:rPr lang="fr-FR" sz="1400" b="1" i="1" dirty="0"/>
              <a:t>une prise de position de nature politique</a:t>
            </a:r>
            <a:r>
              <a:rPr lang="fr-FR" sz="1400" i="1" dirty="0"/>
              <a:t>, fondée sur des considérations telles que la situation de conflit au Proche-Orient, </a:t>
            </a:r>
            <a:r>
              <a:rPr lang="fr-FR" sz="1400" b="1" i="1" dirty="0"/>
              <a:t>ne saurait justifier la remise en cause, à la seule initiative des établissements d’enseignement supérieur, de leurs relations de partenariat avec des universités ou institutions étrangères </a:t>
            </a:r>
            <a:r>
              <a:rPr lang="fr-FR" sz="1400" i="1" dirty="0"/>
              <a:t>ainsi que, le cas échéant, avec des entreprises ayant des activités internationales. (…) Le collège estime ensuite </a:t>
            </a:r>
            <a:r>
              <a:rPr lang="fr-FR" sz="1400" b="1" i="1" dirty="0"/>
              <a:t>qu’en tant que la suspension ou la dénonciation d’accords avec des partenaires étrangers résulterait d’une prise de position des organes de gouvernance de l’établissement </a:t>
            </a:r>
            <a:r>
              <a:rPr lang="fr-FR" sz="1400" i="1" dirty="0"/>
              <a:t>sur ce conflit, </a:t>
            </a:r>
            <a:r>
              <a:rPr lang="fr-FR" sz="1400" b="1" i="1" dirty="0"/>
              <a:t>elle se heurterait au principe de neutralité</a:t>
            </a:r>
            <a:r>
              <a:rPr lang="fr-FR" sz="1400" i="1" dirty="0"/>
              <a:t>, (…) qui a notamment pour conséquence qu’un établissement public ne saurait faire sienne la revendication d’opinions politiques. (…) Une telle prise de position </a:t>
            </a:r>
            <a:r>
              <a:rPr lang="fr-FR" sz="1400" b="1" i="1" dirty="0"/>
              <a:t>pourrait d’ailleurs être également critiquée au regard du principe de spécialité</a:t>
            </a:r>
            <a:r>
              <a:rPr lang="fr-FR" sz="1400" i="1" dirty="0"/>
              <a:t>, en vertu duquel un établissement public ne peut exercer d’autres missions que celles qui résultent de ses compétences définies par les textes ou qui en sont le complément normal.</a:t>
            </a:r>
          </a:p>
          <a:p>
            <a:pPr algn="just"/>
            <a:r>
              <a:rPr lang="fr-FR" sz="1400" i="1" dirty="0"/>
              <a:t>Enfin, les partenariats avec des universités ou institutions étrangères ayant pour cadre des accords conclus sur le fondement de l’article L. 123-7 précité, le collège estime également nécessaire de souligner que leur mise en œuvre - et a fortiori leur éventuelle remise en cause - ne peut se faire qu’en se conformant au </a:t>
            </a:r>
            <a:r>
              <a:rPr lang="fr-FR" sz="1400" b="1" i="1" dirty="0"/>
              <a:t>principe de loyauté des relations contractuelles</a:t>
            </a:r>
            <a:r>
              <a:rPr lang="fr-FR" sz="1400" dirty="0"/>
              <a:t>.</a:t>
            </a:r>
          </a:p>
          <a:p>
            <a:pPr algn="just"/>
            <a:endParaRPr lang="fr-FR" sz="1400" dirty="0"/>
          </a:p>
          <a:p>
            <a:endParaRPr lang="fr-FR" sz="1800" dirty="0"/>
          </a:p>
        </p:txBody>
      </p:sp>
      <p:sp>
        <p:nvSpPr>
          <p:cNvPr id="4" name="Espace réservé du numéro de diapositive 3"/>
          <p:cNvSpPr>
            <a:spLocks noGrp="1"/>
          </p:cNvSpPr>
          <p:nvPr>
            <p:ph type="sldNum" sz="quarter" idx="12"/>
          </p:nvPr>
        </p:nvSpPr>
        <p:spPr/>
        <p:txBody>
          <a:bodyPr/>
          <a:lstStyle/>
          <a:p>
            <a:r>
              <a:rPr lang="fr-FR" dirty="0"/>
              <a:t> </a:t>
            </a:r>
            <a:fld id="{733122C9-A0B9-462F-8757-0847AD287B63}" type="slidenum">
              <a:rPr lang="fr-FR" smtClean="0"/>
              <a:pPr/>
              <a:t>18</a:t>
            </a:fld>
            <a:endParaRPr lang="fr-FR" dirty="0"/>
          </a:p>
        </p:txBody>
      </p:sp>
    </p:spTree>
    <p:extLst>
      <p:ext uri="{BB962C8B-B14F-4D97-AF65-F5344CB8AC3E}">
        <p14:creationId xmlns:p14="http://schemas.microsoft.com/office/powerpoint/2010/main" val="130065694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re 9"/>
          <p:cNvSpPr>
            <a:spLocks noGrp="1"/>
          </p:cNvSpPr>
          <p:nvPr>
            <p:ph type="title"/>
          </p:nvPr>
        </p:nvSpPr>
        <p:spPr>
          <a:xfrm>
            <a:off x="395536" y="195486"/>
            <a:ext cx="8424000" cy="720000"/>
          </a:xfrm>
        </p:spPr>
        <p:txBody>
          <a:bodyPr/>
          <a:lstStyle/>
          <a:p>
            <a:pPr algn="ctr"/>
            <a:r>
              <a:rPr lang="fr-FR" sz="2200" dirty="0"/>
              <a:t>Le Collège de déontologie </a:t>
            </a:r>
            <a:br>
              <a:rPr lang="fr-FR" sz="2200" dirty="0"/>
            </a:br>
            <a:r>
              <a:rPr lang="fr-FR" sz="2200" dirty="0"/>
              <a:t>et la liberté académique</a:t>
            </a:r>
          </a:p>
        </p:txBody>
      </p:sp>
      <p:sp>
        <p:nvSpPr>
          <p:cNvPr id="12" name="Espace réservé du contenu 11"/>
          <p:cNvSpPr>
            <a:spLocks noGrp="1"/>
          </p:cNvSpPr>
          <p:nvPr>
            <p:ph sz="quarter" idx="14"/>
          </p:nvPr>
        </p:nvSpPr>
        <p:spPr>
          <a:xfrm>
            <a:off x="405284" y="915486"/>
            <a:ext cx="8424000" cy="4032528"/>
          </a:xfrm>
          <a:ln>
            <a:solidFill>
              <a:srgbClr val="3D7CC9"/>
            </a:solidFill>
          </a:ln>
        </p:spPr>
        <p:txBody>
          <a:bodyPr/>
          <a:lstStyle/>
          <a:p>
            <a:pPr marL="285750" indent="-285750" algn="just">
              <a:buFont typeface="Arial" panose="020B0604020202020204" pitchFamily="34" charset="0"/>
              <a:buChar char="•"/>
            </a:pPr>
            <a:r>
              <a:rPr lang="fr-FR" sz="1800" b="1" dirty="0"/>
              <a:t>Avis relatif au cadre de la coopération scientifique et technologique internationale des universités et au rôle et à la place de l’université dans l’organisation des débats publics du 19 juin 2024</a:t>
            </a:r>
          </a:p>
          <a:p>
            <a:pPr algn="just"/>
            <a:endParaRPr lang="fr-FR" sz="1400" dirty="0"/>
          </a:p>
          <a:p>
            <a:pPr algn="just"/>
            <a:r>
              <a:rPr lang="fr-FR" sz="1400" dirty="0"/>
              <a:t>« </a:t>
            </a:r>
            <a:r>
              <a:rPr lang="fr-FR" sz="1400" i="1" dirty="0"/>
              <a:t>S’agissant des </a:t>
            </a:r>
            <a:r>
              <a:rPr lang="fr-FR" sz="1400" b="1" i="1" dirty="0"/>
              <a:t>repères et lignes directrices </a:t>
            </a:r>
            <a:r>
              <a:rPr lang="fr-FR" sz="1400" i="1" dirty="0"/>
              <a:t>dont les établissements pourraient s’inspirer pour définir leurs stratégies en matière de coopération internationale, le collège considère que </a:t>
            </a:r>
            <a:r>
              <a:rPr lang="fr-FR" sz="1400" b="1" i="1" dirty="0"/>
              <a:t>l’autonomie</a:t>
            </a:r>
            <a:r>
              <a:rPr lang="fr-FR" sz="1400" i="1" dirty="0"/>
              <a:t> qui leur est garantie par la loi dans le choix de leurs partenariats </a:t>
            </a:r>
            <a:r>
              <a:rPr lang="fr-FR" sz="1400" b="1" i="1" dirty="0"/>
              <a:t>doit s’exercer avant tout sous le signe de la liberté académique, dans le but de favoriser le progrès de la science et le partage des savoirs</a:t>
            </a:r>
            <a:r>
              <a:rPr lang="fr-FR" sz="1400" i="1" dirty="0"/>
              <a:t>. Il estime que </a:t>
            </a:r>
            <a:r>
              <a:rPr lang="fr-FR" sz="1400" b="1" i="1" dirty="0"/>
              <a:t>ces stratégies ne sauraient conduire à faire prévaloir des critères de nature politique, tirés en particulier de la nationalité de l’université ou de l’institution étrangère, ou de la nature des activités de l’entreprise </a:t>
            </a:r>
            <a:r>
              <a:rPr lang="fr-FR" sz="1400" i="1" dirty="0"/>
              <a:t>avec laquelle une relation de partenariat est envisagée, </a:t>
            </a:r>
            <a:r>
              <a:rPr lang="fr-FR" sz="1400" b="1" i="1" dirty="0"/>
              <a:t>pour justifier que</a:t>
            </a:r>
            <a:r>
              <a:rPr lang="fr-FR" sz="1400" i="1" dirty="0"/>
              <a:t>, au nom par exemple des « valeurs de l’établissement », </a:t>
            </a:r>
            <a:r>
              <a:rPr lang="fr-FR" sz="1400" b="1" i="1" dirty="0"/>
              <a:t>une université française refuse de coopérer avec les établissements de certains États ou avec certaines entreprises</a:t>
            </a:r>
            <a:r>
              <a:rPr lang="fr-FR" sz="1400" i="1" dirty="0"/>
              <a:t>. Il </a:t>
            </a:r>
            <a:r>
              <a:rPr lang="fr-FR" sz="1400" b="1" i="1" dirty="0"/>
              <a:t>ne pourrait en aller autrement que dans les cas où seraient en cause, s’agissant de partenariats portant sur des domaines sensibles, des impératifs tirés de la sécurité ou de la défense</a:t>
            </a:r>
            <a:r>
              <a:rPr lang="fr-FR" sz="1400" i="1" dirty="0"/>
              <a:t> </a:t>
            </a:r>
            <a:r>
              <a:rPr lang="fr-FR" sz="1400" b="1" i="1" dirty="0"/>
              <a:t>et, plus généralement, où il s’agirait de se conformer aux consignes des pouvoirs publics</a:t>
            </a:r>
            <a:r>
              <a:rPr lang="fr-FR" sz="1400" i="1" dirty="0"/>
              <a:t> en application de l’article L. 123-7 du code de l’éducation</a:t>
            </a:r>
            <a:r>
              <a:rPr lang="fr-FR" sz="1400" dirty="0"/>
              <a:t> ».</a:t>
            </a:r>
            <a:endParaRPr lang="fr-FR" sz="1400" i="1" dirty="0"/>
          </a:p>
        </p:txBody>
      </p:sp>
      <p:sp>
        <p:nvSpPr>
          <p:cNvPr id="4" name="Espace réservé du numéro de diapositive 3"/>
          <p:cNvSpPr>
            <a:spLocks noGrp="1"/>
          </p:cNvSpPr>
          <p:nvPr>
            <p:ph type="sldNum" sz="quarter" idx="12"/>
          </p:nvPr>
        </p:nvSpPr>
        <p:spPr/>
        <p:txBody>
          <a:bodyPr/>
          <a:lstStyle/>
          <a:p>
            <a:r>
              <a:rPr lang="fr-FR" dirty="0"/>
              <a:t> </a:t>
            </a:r>
            <a:fld id="{733122C9-A0B9-462F-8757-0847AD287B63}" type="slidenum">
              <a:rPr lang="fr-FR" smtClean="0"/>
              <a:pPr/>
              <a:t>19</a:t>
            </a:fld>
            <a:endParaRPr lang="fr-FR" dirty="0"/>
          </a:p>
        </p:txBody>
      </p:sp>
    </p:spTree>
    <p:extLst>
      <p:ext uri="{BB962C8B-B14F-4D97-AF65-F5344CB8AC3E}">
        <p14:creationId xmlns:p14="http://schemas.microsoft.com/office/powerpoint/2010/main" val="33364926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1203598"/>
            <a:ext cx="9144000" cy="3939902"/>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 name="Titre 5"/>
          <p:cNvSpPr>
            <a:spLocks noGrp="1"/>
          </p:cNvSpPr>
          <p:nvPr>
            <p:ph type="title"/>
          </p:nvPr>
        </p:nvSpPr>
        <p:spPr>
          <a:xfrm>
            <a:off x="359999" y="738000"/>
            <a:ext cx="8424000" cy="4045500"/>
          </a:xfrm>
          <a:noFill/>
          <a:ln>
            <a:solidFill>
              <a:schemeClr val="bg1"/>
            </a:solidFill>
          </a:ln>
        </p:spPr>
        <p:txBody>
          <a:bodyPr/>
          <a:lstStyle/>
          <a:p>
            <a:pPr marL="0" indent="0">
              <a:buNone/>
            </a:pPr>
            <a:r>
              <a:rPr lang="fr-FR" sz="2800" dirty="0">
                <a:solidFill>
                  <a:schemeClr val="bg1"/>
                </a:solidFill>
                <a:latin typeface="Marianne Light" panose="02000000000000000000" pitchFamily="50" charset="0"/>
              </a:rPr>
              <a:t>1. Les dispositifs relatifs à la déontologie au niveau des établissements et du MESRE </a:t>
            </a:r>
          </a:p>
        </p:txBody>
      </p:sp>
    </p:spTree>
    <p:extLst>
      <p:ext uri="{BB962C8B-B14F-4D97-AF65-F5344CB8AC3E}">
        <p14:creationId xmlns:p14="http://schemas.microsoft.com/office/powerpoint/2010/main" val="383340450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re 9"/>
          <p:cNvSpPr>
            <a:spLocks noGrp="1"/>
          </p:cNvSpPr>
          <p:nvPr>
            <p:ph type="title"/>
          </p:nvPr>
        </p:nvSpPr>
        <p:spPr>
          <a:xfrm>
            <a:off x="395536" y="195486"/>
            <a:ext cx="8424000" cy="720000"/>
          </a:xfrm>
        </p:spPr>
        <p:txBody>
          <a:bodyPr/>
          <a:lstStyle/>
          <a:p>
            <a:pPr algn="ctr"/>
            <a:r>
              <a:rPr lang="fr-FR" sz="2200" dirty="0"/>
              <a:t>Le Collège de déontologie </a:t>
            </a:r>
            <a:br>
              <a:rPr lang="fr-FR" sz="2200" dirty="0"/>
            </a:br>
            <a:r>
              <a:rPr lang="fr-FR" sz="2200" dirty="0"/>
              <a:t>et la liberté académique</a:t>
            </a:r>
          </a:p>
        </p:txBody>
      </p:sp>
      <p:sp>
        <p:nvSpPr>
          <p:cNvPr id="12" name="Espace réservé du contenu 11"/>
          <p:cNvSpPr>
            <a:spLocks noGrp="1"/>
          </p:cNvSpPr>
          <p:nvPr>
            <p:ph sz="quarter" idx="14"/>
          </p:nvPr>
        </p:nvSpPr>
        <p:spPr>
          <a:xfrm>
            <a:off x="405284" y="915486"/>
            <a:ext cx="8424000" cy="4032528"/>
          </a:xfrm>
          <a:ln>
            <a:solidFill>
              <a:srgbClr val="3D7CC9"/>
            </a:solidFill>
          </a:ln>
        </p:spPr>
        <p:txBody>
          <a:bodyPr/>
          <a:lstStyle/>
          <a:p>
            <a:pPr marL="285750" indent="-285750" algn="just">
              <a:buFont typeface="Arial" panose="020B0604020202020204" pitchFamily="34" charset="0"/>
              <a:buChar char="•"/>
            </a:pPr>
            <a:r>
              <a:rPr lang="fr-FR" sz="1800" b="1" dirty="0"/>
              <a:t>Avis relatif au cadre de la coopération scientifique et technologique internationale des universités et au rôle et à la place de l’université dans l’organisation des débats publics du 19 juin 2024</a:t>
            </a:r>
          </a:p>
          <a:p>
            <a:pPr algn="just"/>
            <a:endParaRPr lang="fr-FR" sz="800" dirty="0"/>
          </a:p>
          <a:p>
            <a:pPr algn="just"/>
            <a:r>
              <a:rPr lang="fr-FR" sz="1400" dirty="0"/>
              <a:t>« </a:t>
            </a:r>
            <a:r>
              <a:rPr lang="fr-FR" sz="1400" i="1" dirty="0"/>
              <a:t>Les </a:t>
            </a:r>
            <a:r>
              <a:rPr lang="fr-FR" sz="1400" b="1" i="1" dirty="0"/>
              <a:t>usagers du service public de l'enseignement supérieur</a:t>
            </a:r>
            <a:r>
              <a:rPr lang="fr-FR" sz="1400" i="1" dirty="0"/>
              <a:t>, notamment les étudiants inscrits en vue de la préparation d'un diplôme ou d'un concours, « </a:t>
            </a:r>
            <a:r>
              <a:rPr lang="fr-FR" sz="1400" b="1" i="1" dirty="0"/>
              <a:t>disposent de la liberté d’information et d’expression à l’égard des problèmes politiques, économiques, sociaux et culturels. Ils exercent cette liberté à titre individuel et collectif </a:t>
            </a:r>
            <a:r>
              <a:rPr lang="fr-FR" sz="1400" i="1" dirty="0"/>
              <a:t>dans des conditions qui ne portent pas atteinte aux activités d’enseignement et de recherche et qui </a:t>
            </a:r>
            <a:r>
              <a:rPr lang="fr-FR" sz="1400" b="1" i="1" dirty="0"/>
              <a:t>ne troublent pas l’ordre public</a:t>
            </a:r>
            <a:r>
              <a:rPr lang="fr-FR" sz="1400" dirty="0"/>
              <a:t>. </a:t>
            </a:r>
          </a:p>
          <a:p>
            <a:pPr algn="just"/>
            <a:r>
              <a:rPr lang="fr-FR" sz="1400" i="1" dirty="0"/>
              <a:t>Le Conseil d’État a déduit de ces dispositions que « </a:t>
            </a:r>
            <a:r>
              <a:rPr lang="fr-FR" sz="1400" b="1" i="1" dirty="0"/>
              <a:t>tout établissement d’enseignement supérieur doit veiller à la fois à l’exercice des libertés d’expression et de réunion des usagers du service public de l’enseignement supérieur et au maintien de l’ordre dans les locaux comme à l’indépendance intellectuelle et scientifique de l’établissement</a:t>
            </a:r>
            <a:r>
              <a:rPr lang="fr-FR" sz="1400" i="1" dirty="0"/>
              <a:t>, dans une perspective d’expression du pluralisme des opinions [et précisé que] (…) « </a:t>
            </a:r>
            <a:r>
              <a:rPr lang="fr-FR" sz="1400" b="1" i="1" dirty="0"/>
              <a:t>la liberté d'expression et de réunion dans l'enceinte de l'établissement (…) ne saurait permettre des manifestations qui, par leur nature, iraient au-delà de la mission de l'établissement</a:t>
            </a:r>
            <a:r>
              <a:rPr lang="fr-FR" sz="1400" i="1" dirty="0"/>
              <a:t>, perturberaient le déroulement des activités d'enseignement et de recherche, troubleraient le fonctionnement normal du service public ou risqueraient de porter atteinte à l'ordre public </a:t>
            </a:r>
            <a:r>
              <a:rPr lang="fr-FR" sz="1400" dirty="0"/>
              <a:t>»</a:t>
            </a:r>
            <a:r>
              <a:rPr lang="fr-FR" sz="1400" i="1" dirty="0"/>
              <a:t>.</a:t>
            </a:r>
          </a:p>
          <a:p>
            <a:pPr algn="just"/>
            <a:endParaRPr lang="fr-FR" sz="1400" i="1" dirty="0"/>
          </a:p>
        </p:txBody>
      </p:sp>
      <p:sp>
        <p:nvSpPr>
          <p:cNvPr id="4" name="Espace réservé du numéro de diapositive 3"/>
          <p:cNvSpPr>
            <a:spLocks noGrp="1"/>
          </p:cNvSpPr>
          <p:nvPr>
            <p:ph type="sldNum" sz="quarter" idx="12"/>
          </p:nvPr>
        </p:nvSpPr>
        <p:spPr/>
        <p:txBody>
          <a:bodyPr/>
          <a:lstStyle/>
          <a:p>
            <a:r>
              <a:rPr lang="fr-FR" dirty="0"/>
              <a:t> </a:t>
            </a:r>
            <a:fld id="{733122C9-A0B9-462F-8757-0847AD287B63}" type="slidenum">
              <a:rPr lang="fr-FR" smtClean="0"/>
              <a:pPr/>
              <a:t>20</a:t>
            </a:fld>
            <a:endParaRPr lang="fr-FR" dirty="0"/>
          </a:p>
        </p:txBody>
      </p:sp>
    </p:spTree>
    <p:extLst>
      <p:ext uri="{BB962C8B-B14F-4D97-AF65-F5344CB8AC3E}">
        <p14:creationId xmlns:p14="http://schemas.microsoft.com/office/powerpoint/2010/main" val="293927184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re 9"/>
          <p:cNvSpPr>
            <a:spLocks noGrp="1"/>
          </p:cNvSpPr>
          <p:nvPr>
            <p:ph type="title"/>
          </p:nvPr>
        </p:nvSpPr>
        <p:spPr>
          <a:xfrm>
            <a:off x="395536" y="195486"/>
            <a:ext cx="8424000" cy="720000"/>
          </a:xfrm>
        </p:spPr>
        <p:txBody>
          <a:bodyPr/>
          <a:lstStyle/>
          <a:p>
            <a:pPr algn="ctr"/>
            <a:r>
              <a:rPr lang="fr-FR" sz="2200" dirty="0"/>
              <a:t>Le Collège de déontologie </a:t>
            </a:r>
            <a:br>
              <a:rPr lang="fr-FR" sz="2200" dirty="0"/>
            </a:br>
            <a:r>
              <a:rPr lang="fr-FR" sz="2200" dirty="0"/>
              <a:t>et la liberté académique</a:t>
            </a:r>
          </a:p>
        </p:txBody>
      </p:sp>
      <p:sp>
        <p:nvSpPr>
          <p:cNvPr id="12" name="Espace réservé du contenu 11"/>
          <p:cNvSpPr>
            <a:spLocks noGrp="1"/>
          </p:cNvSpPr>
          <p:nvPr>
            <p:ph sz="quarter" idx="14"/>
          </p:nvPr>
        </p:nvSpPr>
        <p:spPr>
          <a:xfrm>
            <a:off x="405284" y="915486"/>
            <a:ext cx="8424000" cy="4032528"/>
          </a:xfrm>
          <a:ln>
            <a:solidFill>
              <a:srgbClr val="3D7CC9"/>
            </a:solidFill>
          </a:ln>
        </p:spPr>
        <p:txBody>
          <a:bodyPr/>
          <a:lstStyle/>
          <a:p>
            <a:pPr marL="285750" indent="-285750" algn="just">
              <a:buFont typeface="Arial" panose="020B0604020202020204" pitchFamily="34" charset="0"/>
              <a:buChar char="•"/>
            </a:pPr>
            <a:r>
              <a:rPr lang="fr-FR" sz="1800" b="1" dirty="0">
                <a:latin typeface="Arial" panose="020B0604020202020204" pitchFamily="34" charset="0"/>
                <a:cs typeface="Arial" panose="020B0604020202020204" pitchFamily="34" charset="0"/>
              </a:rPr>
              <a:t>Avis </a:t>
            </a:r>
            <a:r>
              <a:rPr lang="fr-FR" sz="1800" b="1" dirty="0">
                <a:latin typeface="Arial" panose="020B0604020202020204" pitchFamily="34" charset="0"/>
                <a:ea typeface="Arial Unicode MS"/>
                <a:cs typeface="Arial" panose="020B0604020202020204" pitchFamily="34" charset="0"/>
              </a:rPr>
              <a:t>du 13 janvier 2026 </a:t>
            </a:r>
            <a:r>
              <a:rPr lang="fr-FR" sz="1800" b="1" dirty="0">
                <a:effectLst/>
                <a:latin typeface="Arial" panose="020B0604020202020204" pitchFamily="34" charset="0"/>
                <a:ea typeface="Arial Unicode MS"/>
                <a:cs typeface="Arial" panose="020B0604020202020204" pitchFamily="34" charset="0"/>
              </a:rPr>
              <a:t>relatif à l’articulation entre la liberté académique, le pluralisme et la neutralité du service public (publication à venir)</a:t>
            </a:r>
          </a:p>
          <a:p>
            <a:pPr algn="just"/>
            <a:r>
              <a:rPr lang="fr-FR" sz="1400" dirty="0">
                <a:effectLst/>
                <a:latin typeface="Arial" panose="020B0604020202020204" pitchFamily="34" charset="0"/>
                <a:ea typeface="Arial Unicode MS"/>
                <a:cs typeface="Arial" panose="020B0604020202020204" pitchFamily="34" charset="0"/>
              </a:rPr>
              <a:t>« </a:t>
            </a:r>
            <a:r>
              <a:rPr lang="fr-FR" sz="1400" i="1" dirty="0">
                <a:latin typeface="Arial" panose="020B0604020202020204" pitchFamily="34" charset="0"/>
                <a:ea typeface="Arial Unicode MS"/>
                <a:cs typeface="Arial" panose="020B0604020202020204" pitchFamily="34" charset="0"/>
              </a:rPr>
              <a:t>L</a:t>
            </a:r>
            <a:r>
              <a:rPr lang="fr-FR" sz="1400" i="1" dirty="0">
                <a:effectLst/>
                <a:latin typeface="Arial" panose="020B0604020202020204" pitchFamily="34" charset="0"/>
                <a:ea typeface="Arial Unicode MS"/>
                <a:cs typeface="Arial" panose="020B0604020202020204" pitchFamily="34" charset="0"/>
              </a:rPr>
              <a:t>e </a:t>
            </a:r>
            <a:r>
              <a:rPr lang="fr-FR" sz="1400" b="1" i="1" dirty="0">
                <a:effectLst/>
                <a:latin typeface="Arial" panose="020B0604020202020204" pitchFamily="34" charset="0"/>
                <a:ea typeface="Arial Unicode MS"/>
                <a:cs typeface="Arial" panose="020B0604020202020204" pitchFamily="34" charset="0"/>
              </a:rPr>
              <a:t>pluralisme ne peut revêtir le même sens à l'université que dans d'autres domaines</a:t>
            </a:r>
            <a:r>
              <a:rPr lang="fr-FR" sz="1400" i="1" dirty="0">
                <a:effectLst/>
                <a:latin typeface="Arial" panose="020B0604020202020204" pitchFamily="34" charset="0"/>
                <a:ea typeface="Arial Unicode MS"/>
                <a:cs typeface="Arial" panose="020B0604020202020204" pitchFamily="34" charset="0"/>
              </a:rPr>
              <a:t>. S’agissant de l’université, s’il existe, dans toutes les disciplines, un espace pour le développement d’une diversité d’idées ou de théories, qui se confrontent dans un débat scientifique, </a:t>
            </a:r>
            <a:r>
              <a:rPr lang="fr-FR" sz="1400" b="1" i="1" dirty="0">
                <a:effectLst/>
                <a:latin typeface="Arial" panose="020B0604020202020204" pitchFamily="34" charset="0"/>
                <a:ea typeface="Arial Unicode MS"/>
                <a:cs typeface="Arial" panose="020B0604020202020204" pitchFamily="34" charset="0"/>
              </a:rPr>
              <a:t>il est des domaines qui procèdent d’un consensus de la communauté scientifique, établissant des vérités factuelles incontestables, dans lesquels la liberté académique ne peut faire place de la même manière au pluralisme</a:t>
            </a:r>
            <a:r>
              <a:rPr lang="fr-FR" sz="1400" i="1" dirty="0">
                <a:effectLst/>
                <a:latin typeface="Arial" panose="020B0604020202020204" pitchFamily="34" charset="0"/>
                <a:ea typeface="Arial Unicode MS"/>
                <a:cs typeface="Arial" panose="020B0604020202020204" pitchFamily="34" charset="0"/>
              </a:rPr>
              <a:t>.</a:t>
            </a:r>
          </a:p>
          <a:p>
            <a:pPr algn="just"/>
            <a:r>
              <a:rPr lang="fr-FR" sz="1400" i="1" dirty="0">
                <a:effectLst/>
                <a:latin typeface="Arial" panose="020B0604020202020204" pitchFamily="34" charset="0"/>
                <a:ea typeface="Arial Unicode MS"/>
                <a:cs typeface="Arial" panose="020B0604020202020204" pitchFamily="34" charset="0"/>
              </a:rPr>
              <a:t>Dans le premier cas, cette liberté implique nécessairement que soit garantie la plus large liberté d'expression et de critique, dans le cadre de débats marqués par la tolérance et le respect d’autrui. (…)</a:t>
            </a:r>
          </a:p>
          <a:p>
            <a:pPr algn="just"/>
            <a:r>
              <a:rPr lang="fr-FR" sz="1400" i="1" dirty="0">
                <a:effectLst/>
                <a:latin typeface="Arial" panose="020B0604020202020204" pitchFamily="34" charset="0"/>
                <a:ea typeface="Arial Unicode MS"/>
                <a:cs typeface="Arial" panose="020B0604020202020204" pitchFamily="34" charset="0"/>
              </a:rPr>
              <a:t>Dans le second cas, </a:t>
            </a:r>
            <a:r>
              <a:rPr lang="fr-FR" sz="1400" b="1" i="1" dirty="0">
                <a:effectLst/>
                <a:latin typeface="Arial" panose="020B0604020202020204" pitchFamily="34" charset="0"/>
                <a:ea typeface="Arial Unicode MS"/>
                <a:cs typeface="Arial" panose="020B0604020202020204" pitchFamily="34" charset="0"/>
              </a:rPr>
              <a:t>la remise en cause de connaissances scientifiques objectivement établies</a:t>
            </a:r>
            <a:r>
              <a:rPr lang="fr-FR" sz="1400" i="1" dirty="0">
                <a:effectLst/>
                <a:latin typeface="Arial" panose="020B0604020202020204" pitchFamily="34" charset="0"/>
                <a:ea typeface="Arial Unicode MS"/>
                <a:cs typeface="Arial" panose="020B0604020202020204" pitchFamily="34" charset="0"/>
              </a:rPr>
              <a:t>, telles que, par exemple – pour prendre un cas extrême – la défense de l'idée selon laquelle la Terre est plate, </a:t>
            </a:r>
            <a:r>
              <a:rPr lang="fr-FR" sz="1400" b="1" i="1" dirty="0">
                <a:effectLst/>
                <a:latin typeface="Arial" panose="020B0604020202020204" pitchFamily="34" charset="0"/>
                <a:ea typeface="Arial Unicode MS"/>
                <a:cs typeface="Arial" panose="020B0604020202020204" pitchFamily="34" charset="0"/>
              </a:rPr>
              <a:t>ne saurait se prévaloir de la liberté académique pour réclamer, au nom du pluralisme, une place à l'université</a:t>
            </a:r>
            <a:r>
              <a:rPr lang="fr-FR" sz="1400" i="1" dirty="0">
                <a:effectLst/>
                <a:latin typeface="Arial" panose="020B0604020202020204" pitchFamily="34" charset="0"/>
                <a:ea typeface="Arial Unicode MS"/>
                <a:cs typeface="Arial" panose="020B0604020202020204" pitchFamily="34" charset="0"/>
              </a:rPr>
              <a:t>. L'encadrement de telles controverses procède moins d'exigences déontologiques que d'intégrité scientifique. (…) </a:t>
            </a:r>
            <a:r>
              <a:rPr lang="fr-FR" sz="1400" dirty="0">
                <a:effectLst/>
                <a:latin typeface="Arial" panose="020B0604020202020204" pitchFamily="34" charset="0"/>
                <a:ea typeface="Arial Unicode MS"/>
                <a:cs typeface="Arial" panose="020B0604020202020204" pitchFamily="34" charset="0"/>
              </a:rPr>
              <a:t>».</a:t>
            </a:r>
          </a:p>
          <a:p>
            <a:pPr algn="just"/>
            <a:endParaRPr lang="fr-FR" sz="1800" b="1" dirty="0">
              <a:effectLst/>
              <a:latin typeface="Arial" panose="020B0604020202020204" pitchFamily="34" charset="0"/>
              <a:ea typeface="Arial Unicode MS"/>
              <a:cs typeface="Arial" panose="020B0604020202020204" pitchFamily="34" charset="0"/>
            </a:endParaRPr>
          </a:p>
          <a:p>
            <a:pPr algn="just"/>
            <a:endParaRPr lang="fr-FR" sz="1800" b="1" dirty="0">
              <a:effectLst/>
              <a:latin typeface="Arial" panose="020B0604020202020204" pitchFamily="34" charset="0"/>
              <a:ea typeface="Arial Unicode MS"/>
              <a:cs typeface="Arial" panose="020B0604020202020204" pitchFamily="34" charset="0"/>
            </a:endParaRPr>
          </a:p>
          <a:p>
            <a:pPr algn="just"/>
            <a:endParaRPr lang="fr-FR" sz="1400" i="1" dirty="0"/>
          </a:p>
        </p:txBody>
      </p:sp>
      <p:sp>
        <p:nvSpPr>
          <p:cNvPr id="4" name="Espace réservé du numéro de diapositive 3"/>
          <p:cNvSpPr>
            <a:spLocks noGrp="1"/>
          </p:cNvSpPr>
          <p:nvPr>
            <p:ph type="sldNum" sz="quarter" idx="12"/>
          </p:nvPr>
        </p:nvSpPr>
        <p:spPr/>
        <p:txBody>
          <a:bodyPr/>
          <a:lstStyle/>
          <a:p>
            <a:r>
              <a:rPr lang="fr-FR" dirty="0"/>
              <a:t> </a:t>
            </a:r>
            <a:fld id="{733122C9-A0B9-462F-8757-0847AD287B63}" type="slidenum">
              <a:rPr lang="fr-FR" smtClean="0"/>
              <a:pPr/>
              <a:t>21</a:t>
            </a:fld>
            <a:endParaRPr lang="fr-FR" dirty="0"/>
          </a:p>
        </p:txBody>
      </p:sp>
    </p:spTree>
    <p:extLst>
      <p:ext uri="{BB962C8B-B14F-4D97-AF65-F5344CB8AC3E}">
        <p14:creationId xmlns:p14="http://schemas.microsoft.com/office/powerpoint/2010/main" val="226872045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re 9"/>
          <p:cNvSpPr>
            <a:spLocks noGrp="1"/>
          </p:cNvSpPr>
          <p:nvPr>
            <p:ph type="title"/>
          </p:nvPr>
        </p:nvSpPr>
        <p:spPr>
          <a:xfrm>
            <a:off x="395536" y="195486"/>
            <a:ext cx="8424000" cy="720000"/>
          </a:xfrm>
        </p:spPr>
        <p:txBody>
          <a:bodyPr/>
          <a:lstStyle/>
          <a:p>
            <a:pPr algn="ctr"/>
            <a:r>
              <a:rPr lang="fr-FR" sz="2200" dirty="0"/>
              <a:t>Le Collège de déontologie </a:t>
            </a:r>
            <a:br>
              <a:rPr lang="fr-FR" sz="2200" dirty="0"/>
            </a:br>
            <a:r>
              <a:rPr lang="fr-FR" sz="2200" dirty="0"/>
              <a:t>et la liberté académique</a:t>
            </a:r>
          </a:p>
        </p:txBody>
      </p:sp>
      <p:sp>
        <p:nvSpPr>
          <p:cNvPr id="12" name="Espace réservé du contenu 11"/>
          <p:cNvSpPr>
            <a:spLocks noGrp="1"/>
          </p:cNvSpPr>
          <p:nvPr>
            <p:ph sz="quarter" idx="14"/>
          </p:nvPr>
        </p:nvSpPr>
        <p:spPr>
          <a:xfrm>
            <a:off x="405284" y="915486"/>
            <a:ext cx="8424000" cy="4032528"/>
          </a:xfrm>
          <a:ln>
            <a:solidFill>
              <a:srgbClr val="3D7CC9"/>
            </a:solidFill>
          </a:ln>
        </p:spPr>
        <p:txBody>
          <a:bodyPr/>
          <a:lstStyle/>
          <a:p>
            <a:pPr marL="285750" indent="-285750" algn="just">
              <a:buFont typeface="Arial" panose="020B0604020202020204" pitchFamily="34" charset="0"/>
              <a:buChar char="•"/>
            </a:pPr>
            <a:r>
              <a:rPr lang="fr-FR" sz="1800" b="1" dirty="0">
                <a:latin typeface="Arial" panose="020B0604020202020204" pitchFamily="34" charset="0"/>
                <a:cs typeface="Arial" panose="020B0604020202020204" pitchFamily="34" charset="0"/>
              </a:rPr>
              <a:t>Avis du 13 </a:t>
            </a:r>
            <a:r>
              <a:rPr lang="fr-FR" sz="1800" b="1" dirty="0">
                <a:latin typeface="Arial" panose="020B0604020202020204" pitchFamily="34" charset="0"/>
                <a:ea typeface="Arial Unicode MS"/>
                <a:cs typeface="Arial" panose="020B0604020202020204" pitchFamily="34" charset="0"/>
              </a:rPr>
              <a:t>janvier 2026</a:t>
            </a:r>
            <a:r>
              <a:rPr lang="fr-FR" sz="1800" b="1" dirty="0">
                <a:latin typeface="Arial" panose="020B0604020202020204" pitchFamily="34" charset="0"/>
                <a:cs typeface="Arial" panose="020B0604020202020204" pitchFamily="34" charset="0"/>
              </a:rPr>
              <a:t> </a:t>
            </a:r>
            <a:r>
              <a:rPr lang="fr-FR" sz="1800" b="1" dirty="0">
                <a:effectLst/>
                <a:latin typeface="Arial" panose="020B0604020202020204" pitchFamily="34" charset="0"/>
                <a:ea typeface="Arial Unicode MS"/>
                <a:cs typeface="Arial" panose="020B0604020202020204" pitchFamily="34" charset="0"/>
              </a:rPr>
              <a:t>relatif à l’articulation entre la liberté académique, le pluralisme et la neutralité du service public (publication à venir)</a:t>
            </a:r>
          </a:p>
          <a:p>
            <a:pPr algn="just"/>
            <a:r>
              <a:rPr lang="fr-FR" sz="1400" dirty="0">
                <a:effectLst/>
                <a:latin typeface="Arial" panose="020B0604020202020204" pitchFamily="34" charset="0"/>
                <a:ea typeface="Arial Unicode MS"/>
                <a:cs typeface="Arial" panose="020B0604020202020204" pitchFamily="34" charset="0"/>
              </a:rPr>
              <a:t>« </a:t>
            </a:r>
            <a:r>
              <a:rPr lang="fr-FR" sz="1400" i="1" dirty="0">
                <a:effectLst/>
                <a:latin typeface="Arial" panose="020B0604020202020204" pitchFamily="34" charset="0"/>
                <a:ea typeface="Arial Unicode MS"/>
                <a:cs typeface="Arial" panose="020B0604020202020204" pitchFamily="34" charset="0"/>
              </a:rPr>
              <a:t>D'autre part, il convient également de </a:t>
            </a:r>
            <a:r>
              <a:rPr lang="fr-FR" sz="1400" b="1" i="1" dirty="0">
                <a:effectLst/>
                <a:latin typeface="Arial" panose="020B0604020202020204" pitchFamily="34" charset="0"/>
                <a:ea typeface="Arial Unicode MS"/>
                <a:cs typeface="Arial" panose="020B0604020202020204" pitchFamily="34" charset="0"/>
              </a:rPr>
              <a:t>relativiser la portée de la neutralité du service public au regard de la protection de la liberté académique</a:t>
            </a:r>
            <a:r>
              <a:rPr lang="fr-FR" sz="1400" i="1" dirty="0">
                <a:effectLst/>
                <a:latin typeface="Arial" panose="020B0604020202020204" pitchFamily="34" charset="0"/>
                <a:ea typeface="Arial Unicode MS"/>
                <a:cs typeface="Arial" panose="020B0604020202020204" pitchFamily="34" charset="0"/>
              </a:rPr>
              <a:t>. Sans doute l’article L. 121-2 du code général de la fonction publique énonce-t-il que « Dans l'exercice de ses fonctions, l'agent public est tenu à l'obligation de neutralité ». Mais, comme le Conseil d'État l'a souligné dans une décision n° 451523 du 15 novembre 2022, cette obligation doit, s’agissant des enseignants-chercheurs, se concilier avec les dispositions de l’article L. 952-2 du code de l’éducation aux termes desquelles ils jouissent « d’une </a:t>
            </a:r>
            <a:r>
              <a:rPr lang="fr-FR" sz="1400" b="1" i="1" dirty="0">
                <a:effectLst/>
                <a:latin typeface="Arial" panose="020B0604020202020204" pitchFamily="34" charset="0"/>
                <a:ea typeface="Arial Unicode MS"/>
                <a:cs typeface="Arial" panose="020B0604020202020204" pitchFamily="34" charset="0"/>
              </a:rPr>
              <a:t>pleine indépendance et d'une entière liberté d'expression dans  l'exercice de leurs fonctions d'enseignement et de leurs activités de recherche</a:t>
            </a:r>
            <a:r>
              <a:rPr lang="fr-FR" sz="1400" i="1" dirty="0">
                <a:effectLst/>
                <a:latin typeface="Arial" panose="020B0604020202020204" pitchFamily="34" charset="0"/>
                <a:ea typeface="Arial Unicode MS"/>
                <a:cs typeface="Arial" panose="020B0604020202020204" pitchFamily="34" charset="0"/>
              </a:rPr>
              <a:t>, sous les  réserves que leur imposent, conformément aux traditions universitaires et aux dispositions du  présent code, les principes de tolérance et d'objectivité </a:t>
            </a:r>
            <a:r>
              <a:rPr lang="fr-FR" sz="1400" dirty="0">
                <a:effectLst/>
                <a:latin typeface="Arial" panose="020B0604020202020204" pitchFamily="34" charset="0"/>
                <a:ea typeface="Arial Unicode MS"/>
                <a:cs typeface="Arial" panose="020B0604020202020204" pitchFamily="34" charset="0"/>
              </a:rPr>
              <a:t>». (…)</a:t>
            </a:r>
          </a:p>
          <a:p>
            <a:pPr algn="just"/>
            <a:endParaRPr lang="fr-FR" sz="1400" dirty="0">
              <a:effectLst/>
              <a:latin typeface="Arial" panose="020B0604020202020204" pitchFamily="34" charset="0"/>
              <a:ea typeface="Arial Unicode MS"/>
              <a:cs typeface="Arial" panose="020B0604020202020204" pitchFamily="34" charset="0"/>
            </a:endParaRPr>
          </a:p>
          <a:p>
            <a:pPr algn="just"/>
            <a:endParaRPr lang="fr-FR" sz="1400" dirty="0">
              <a:effectLst/>
              <a:latin typeface="Arial" panose="020B0604020202020204" pitchFamily="34" charset="0"/>
              <a:ea typeface="Arial Unicode MS"/>
              <a:cs typeface="Arial" panose="020B0604020202020204" pitchFamily="34" charset="0"/>
            </a:endParaRPr>
          </a:p>
          <a:p>
            <a:pPr algn="just"/>
            <a:endParaRPr lang="fr-FR" sz="1400" dirty="0">
              <a:effectLst/>
              <a:latin typeface="Arial" panose="020B0604020202020204" pitchFamily="34" charset="0"/>
              <a:ea typeface="Arial Unicode MS"/>
              <a:cs typeface="Arial" panose="020B0604020202020204" pitchFamily="34" charset="0"/>
            </a:endParaRPr>
          </a:p>
          <a:p>
            <a:pPr algn="just"/>
            <a:endParaRPr lang="fr-FR" sz="1800" b="1" dirty="0">
              <a:effectLst/>
              <a:latin typeface="Arial" panose="020B0604020202020204" pitchFamily="34" charset="0"/>
              <a:ea typeface="Arial Unicode MS"/>
              <a:cs typeface="Arial" panose="020B0604020202020204" pitchFamily="34" charset="0"/>
            </a:endParaRPr>
          </a:p>
          <a:p>
            <a:pPr algn="just"/>
            <a:endParaRPr lang="fr-FR" sz="1800" b="1" dirty="0">
              <a:effectLst/>
              <a:latin typeface="Arial" panose="020B0604020202020204" pitchFamily="34" charset="0"/>
              <a:ea typeface="Arial Unicode MS"/>
              <a:cs typeface="Arial" panose="020B0604020202020204" pitchFamily="34" charset="0"/>
            </a:endParaRPr>
          </a:p>
          <a:p>
            <a:pPr algn="just"/>
            <a:endParaRPr lang="fr-FR" sz="1400" i="1" dirty="0"/>
          </a:p>
        </p:txBody>
      </p:sp>
      <p:sp>
        <p:nvSpPr>
          <p:cNvPr id="4" name="Espace réservé du numéro de diapositive 3"/>
          <p:cNvSpPr>
            <a:spLocks noGrp="1"/>
          </p:cNvSpPr>
          <p:nvPr>
            <p:ph type="sldNum" sz="quarter" idx="12"/>
          </p:nvPr>
        </p:nvSpPr>
        <p:spPr/>
        <p:txBody>
          <a:bodyPr/>
          <a:lstStyle/>
          <a:p>
            <a:r>
              <a:rPr lang="fr-FR" dirty="0"/>
              <a:t> </a:t>
            </a:r>
            <a:fld id="{733122C9-A0B9-462F-8757-0847AD287B63}" type="slidenum">
              <a:rPr lang="fr-FR" smtClean="0"/>
              <a:pPr/>
              <a:t>22</a:t>
            </a:fld>
            <a:endParaRPr lang="fr-FR" dirty="0"/>
          </a:p>
        </p:txBody>
      </p:sp>
    </p:spTree>
    <p:extLst>
      <p:ext uri="{BB962C8B-B14F-4D97-AF65-F5344CB8AC3E}">
        <p14:creationId xmlns:p14="http://schemas.microsoft.com/office/powerpoint/2010/main" val="60641189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re 9"/>
          <p:cNvSpPr>
            <a:spLocks noGrp="1"/>
          </p:cNvSpPr>
          <p:nvPr>
            <p:ph type="title"/>
          </p:nvPr>
        </p:nvSpPr>
        <p:spPr>
          <a:xfrm>
            <a:off x="395536" y="195486"/>
            <a:ext cx="8424000" cy="720000"/>
          </a:xfrm>
        </p:spPr>
        <p:txBody>
          <a:bodyPr/>
          <a:lstStyle/>
          <a:p>
            <a:pPr algn="ctr"/>
            <a:r>
              <a:rPr lang="fr-FR" sz="2200" dirty="0"/>
              <a:t>Le Collège de déontologie </a:t>
            </a:r>
            <a:br>
              <a:rPr lang="fr-FR" sz="2200" dirty="0"/>
            </a:br>
            <a:r>
              <a:rPr lang="fr-FR" sz="2200" dirty="0"/>
              <a:t>et la liberté académique</a:t>
            </a:r>
          </a:p>
        </p:txBody>
      </p:sp>
      <p:sp>
        <p:nvSpPr>
          <p:cNvPr id="12" name="Espace réservé du contenu 11"/>
          <p:cNvSpPr>
            <a:spLocks noGrp="1"/>
          </p:cNvSpPr>
          <p:nvPr>
            <p:ph sz="quarter" idx="14"/>
          </p:nvPr>
        </p:nvSpPr>
        <p:spPr>
          <a:xfrm>
            <a:off x="405284" y="915486"/>
            <a:ext cx="8424000" cy="4032528"/>
          </a:xfrm>
          <a:ln>
            <a:solidFill>
              <a:srgbClr val="3D7CC9"/>
            </a:solidFill>
          </a:ln>
        </p:spPr>
        <p:txBody>
          <a:bodyPr/>
          <a:lstStyle/>
          <a:p>
            <a:pPr marL="285750" indent="-285750" algn="just">
              <a:buFont typeface="Arial" panose="020B0604020202020204" pitchFamily="34" charset="0"/>
              <a:buChar char="•"/>
            </a:pPr>
            <a:r>
              <a:rPr lang="fr-FR" sz="1800" b="1" dirty="0">
                <a:latin typeface="Arial" panose="020B0604020202020204" pitchFamily="34" charset="0"/>
                <a:cs typeface="Arial" panose="020B0604020202020204" pitchFamily="34" charset="0"/>
              </a:rPr>
              <a:t>Avis du 13 janvier 2026 </a:t>
            </a:r>
            <a:r>
              <a:rPr lang="fr-FR" sz="1800" b="1" dirty="0">
                <a:effectLst/>
                <a:latin typeface="Arial" panose="020B0604020202020204" pitchFamily="34" charset="0"/>
                <a:ea typeface="Arial Unicode MS"/>
                <a:cs typeface="Arial" panose="020B0604020202020204" pitchFamily="34" charset="0"/>
              </a:rPr>
              <a:t>relatif à l’articulation entre la liberté académique, le pluralisme et la neutralité du service public </a:t>
            </a:r>
            <a:r>
              <a:rPr lang="fr-FR" sz="1800" b="1" dirty="0">
                <a:latin typeface="Arial" panose="020B0604020202020204" pitchFamily="34" charset="0"/>
                <a:ea typeface="Arial Unicode MS"/>
                <a:cs typeface="Arial" panose="020B0604020202020204" pitchFamily="34" charset="0"/>
              </a:rPr>
              <a:t>(publication à venir)</a:t>
            </a:r>
            <a:endParaRPr lang="fr-FR" sz="1800" b="1" dirty="0">
              <a:effectLst/>
              <a:latin typeface="Arial" panose="020B0604020202020204" pitchFamily="34" charset="0"/>
              <a:ea typeface="Arial Unicode MS"/>
              <a:cs typeface="Arial" panose="020B0604020202020204" pitchFamily="34" charset="0"/>
            </a:endParaRPr>
          </a:p>
          <a:p>
            <a:pPr algn="just"/>
            <a:r>
              <a:rPr lang="fr-FR" sz="1400" dirty="0">
                <a:effectLst/>
                <a:latin typeface="Arial" panose="020B0604020202020204" pitchFamily="34" charset="0"/>
                <a:ea typeface="Arial Unicode MS"/>
                <a:cs typeface="Arial" panose="020B0604020202020204" pitchFamily="34" charset="0"/>
              </a:rPr>
              <a:t>« </a:t>
            </a:r>
            <a:r>
              <a:rPr lang="fr-FR" sz="1400" i="1" dirty="0">
                <a:effectLst/>
                <a:latin typeface="Arial" panose="020B0604020202020204" pitchFamily="34" charset="0"/>
                <a:ea typeface="Arial Unicode MS"/>
                <a:cs typeface="Arial" panose="020B0604020202020204" pitchFamily="34" charset="0"/>
              </a:rPr>
              <a:t>Si l’organisation de l’Université française implique que des établissements ou des unités de recherche investissent des thématiques, voire se spécialisent sur des sujets d’études, dont certains pourraient faire polémique ou même apparaître « peu consensuels », </a:t>
            </a:r>
            <a:r>
              <a:rPr lang="fr-FR" sz="1400" b="1" i="1" dirty="0">
                <a:effectLst/>
                <a:latin typeface="Arial" panose="020B0604020202020204" pitchFamily="34" charset="0"/>
                <a:ea typeface="Arial Unicode MS"/>
                <a:cs typeface="Arial" panose="020B0604020202020204" pitchFamily="34" charset="0"/>
              </a:rPr>
              <a:t>le respect de la liberté académique s’apprécie, d’une part, au regard de la liberté accordée à chaque enseignant-chercheur ou chercheur de proposer des analyses divergentes et de défendre des idées et des théories scientifiques diverses et, d’autre part, à l’échelle nationale, au regard de la capacité préservée des établissements et des unités de recherche de proposer des études diversifiées dans tous les domaines disciplinaires</a:t>
            </a:r>
            <a:r>
              <a:rPr lang="fr-FR" sz="1400" i="1" dirty="0">
                <a:effectLst/>
                <a:latin typeface="Arial" panose="020B0604020202020204" pitchFamily="34" charset="0"/>
                <a:ea typeface="Arial Unicode MS"/>
                <a:cs typeface="Arial" panose="020B0604020202020204" pitchFamily="34" charset="0"/>
              </a:rPr>
              <a:t>. </a:t>
            </a:r>
            <a:r>
              <a:rPr lang="fr-FR" sz="1400" b="1" i="1" dirty="0">
                <a:effectLst/>
                <a:latin typeface="Arial" panose="020B0604020202020204" pitchFamily="34" charset="0"/>
                <a:ea typeface="Arial Unicode MS"/>
                <a:cs typeface="Arial" panose="020B0604020202020204" pitchFamily="34" charset="0"/>
              </a:rPr>
              <a:t>Il ne saurait toutefois régner une injonction au pluralisme ayant pour effet de limiter la liberté académique, ni à l’échelle des individus ni à celle des établissements</a:t>
            </a:r>
            <a:r>
              <a:rPr lang="fr-FR" sz="1400" i="1" dirty="0">
                <a:effectLst/>
                <a:latin typeface="Arial" panose="020B0604020202020204" pitchFamily="34" charset="0"/>
                <a:ea typeface="Arial Unicode MS"/>
                <a:cs typeface="Arial" panose="020B0604020202020204" pitchFamily="34" charset="0"/>
              </a:rPr>
              <a:t>.</a:t>
            </a:r>
          </a:p>
          <a:p>
            <a:pPr algn="just"/>
            <a:r>
              <a:rPr lang="fr-FR" sz="1400" b="1" i="1" dirty="0">
                <a:effectLst/>
                <a:latin typeface="Arial" panose="020B0604020202020204" pitchFamily="34" charset="0"/>
                <a:ea typeface="Arial Unicode MS"/>
                <a:cs typeface="Arial" panose="020B0604020202020204" pitchFamily="34" charset="0"/>
              </a:rPr>
              <a:t>L’exigence de pluralité des expressions et des recherches dans l’enseignement supérieur doit être préservée par les autorités publiques qui en assurent le financement</a:t>
            </a:r>
            <a:r>
              <a:rPr lang="fr-FR" sz="1400" i="1" dirty="0">
                <a:effectLst/>
                <a:latin typeface="Arial" panose="020B0604020202020204" pitchFamily="34" charset="0"/>
                <a:ea typeface="Arial Unicode MS"/>
                <a:cs typeface="Arial" panose="020B0604020202020204" pitchFamily="34" charset="0"/>
              </a:rPr>
              <a:t>. Il leur appartient donc de veiller à ce que les moyens financiers alloués ne soient pas concentrés sur des sujets fléchés et déterminés par les autorités politiques, au risque de compromettre l’exigence d’indépendance du service public de l’enseignement supérieur et de la recherche, ainsi qu’un libre développement scientifique, créateur et critique au sens de l’article L. 141-6 précité </a:t>
            </a:r>
            <a:r>
              <a:rPr lang="fr-FR" sz="1400" dirty="0">
                <a:effectLst/>
                <a:latin typeface="Arial" panose="020B0604020202020204" pitchFamily="34" charset="0"/>
                <a:ea typeface="Arial Unicode MS"/>
                <a:cs typeface="Arial" panose="020B0604020202020204" pitchFamily="34" charset="0"/>
              </a:rPr>
              <a:t>». </a:t>
            </a:r>
          </a:p>
          <a:p>
            <a:pPr algn="just"/>
            <a:endParaRPr lang="fr-FR" sz="1400" dirty="0">
              <a:effectLst/>
              <a:latin typeface="Arial" panose="020B0604020202020204" pitchFamily="34" charset="0"/>
              <a:ea typeface="Arial Unicode MS"/>
              <a:cs typeface="Arial" panose="020B0604020202020204" pitchFamily="34" charset="0"/>
            </a:endParaRPr>
          </a:p>
          <a:p>
            <a:pPr algn="just"/>
            <a:endParaRPr lang="fr-FR" sz="1400" dirty="0">
              <a:effectLst/>
              <a:latin typeface="Arial" panose="020B0604020202020204" pitchFamily="34" charset="0"/>
              <a:ea typeface="Arial Unicode MS"/>
              <a:cs typeface="Arial" panose="020B0604020202020204" pitchFamily="34" charset="0"/>
            </a:endParaRPr>
          </a:p>
          <a:p>
            <a:pPr algn="just"/>
            <a:endParaRPr lang="fr-FR" sz="1400" dirty="0">
              <a:effectLst/>
              <a:latin typeface="Arial" panose="020B0604020202020204" pitchFamily="34" charset="0"/>
              <a:ea typeface="Arial Unicode MS"/>
              <a:cs typeface="Arial" panose="020B0604020202020204" pitchFamily="34" charset="0"/>
            </a:endParaRPr>
          </a:p>
          <a:p>
            <a:pPr algn="just"/>
            <a:endParaRPr lang="fr-FR" sz="1800" b="1" dirty="0">
              <a:effectLst/>
              <a:latin typeface="Arial" panose="020B0604020202020204" pitchFamily="34" charset="0"/>
              <a:ea typeface="Arial Unicode MS"/>
              <a:cs typeface="Arial" panose="020B0604020202020204" pitchFamily="34" charset="0"/>
            </a:endParaRPr>
          </a:p>
          <a:p>
            <a:pPr algn="just"/>
            <a:endParaRPr lang="fr-FR" sz="1800" b="1" dirty="0">
              <a:effectLst/>
              <a:latin typeface="Arial" panose="020B0604020202020204" pitchFamily="34" charset="0"/>
              <a:ea typeface="Arial Unicode MS"/>
              <a:cs typeface="Arial" panose="020B0604020202020204" pitchFamily="34" charset="0"/>
            </a:endParaRPr>
          </a:p>
          <a:p>
            <a:pPr algn="just"/>
            <a:endParaRPr lang="fr-FR" sz="1400" i="1" dirty="0"/>
          </a:p>
        </p:txBody>
      </p:sp>
      <p:sp>
        <p:nvSpPr>
          <p:cNvPr id="4" name="Espace réservé du numéro de diapositive 3"/>
          <p:cNvSpPr>
            <a:spLocks noGrp="1"/>
          </p:cNvSpPr>
          <p:nvPr>
            <p:ph type="sldNum" sz="quarter" idx="12"/>
          </p:nvPr>
        </p:nvSpPr>
        <p:spPr/>
        <p:txBody>
          <a:bodyPr/>
          <a:lstStyle/>
          <a:p>
            <a:r>
              <a:rPr lang="fr-FR" dirty="0"/>
              <a:t> </a:t>
            </a:r>
            <a:fld id="{733122C9-A0B9-462F-8757-0847AD287B63}" type="slidenum">
              <a:rPr lang="fr-FR" smtClean="0"/>
              <a:pPr/>
              <a:t>23</a:t>
            </a:fld>
            <a:endParaRPr lang="fr-FR" dirty="0"/>
          </a:p>
        </p:txBody>
      </p:sp>
    </p:spTree>
    <p:extLst>
      <p:ext uri="{BB962C8B-B14F-4D97-AF65-F5344CB8AC3E}">
        <p14:creationId xmlns:p14="http://schemas.microsoft.com/office/powerpoint/2010/main" val="213221879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Espace réservé du contenu 11"/>
          <p:cNvSpPr>
            <a:spLocks noGrp="1"/>
          </p:cNvSpPr>
          <p:nvPr>
            <p:ph sz="quarter" idx="14"/>
          </p:nvPr>
        </p:nvSpPr>
        <p:spPr>
          <a:xfrm>
            <a:off x="405284" y="915486"/>
            <a:ext cx="8424000" cy="4032528"/>
          </a:xfrm>
          <a:ln>
            <a:solidFill>
              <a:srgbClr val="3D7CC9"/>
            </a:solidFill>
          </a:ln>
        </p:spPr>
        <p:txBody>
          <a:bodyPr/>
          <a:lstStyle/>
          <a:p>
            <a:pPr algn="just"/>
            <a:endParaRPr lang="fr-FR" sz="1400" dirty="0">
              <a:effectLst/>
              <a:latin typeface="Arial" panose="020B0604020202020204" pitchFamily="34" charset="0"/>
              <a:ea typeface="Arial Unicode MS"/>
              <a:cs typeface="Arial" panose="020B0604020202020204" pitchFamily="34" charset="0"/>
            </a:endParaRPr>
          </a:p>
          <a:p>
            <a:pPr algn="just"/>
            <a:endParaRPr lang="fr-FR" sz="1400" dirty="0">
              <a:latin typeface="Arial" panose="020B0604020202020204" pitchFamily="34" charset="0"/>
              <a:ea typeface="Arial Unicode MS"/>
              <a:cs typeface="Arial" panose="020B0604020202020204" pitchFamily="34" charset="0"/>
            </a:endParaRPr>
          </a:p>
          <a:p>
            <a:pPr algn="just"/>
            <a:endParaRPr lang="fr-FR" sz="1400" dirty="0">
              <a:effectLst/>
              <a:latin typeface="Arial" panose="020B0604020202020204" pitchFamily="34" charset="0"/>
              <a:ea typeface="Arial Unicode MS"/>
              <a:cs typeface="Arial" panose="020B0604020202020204" pitchFamily="34" charset="0"/>
            </a:endParaRPr>
          </a:p>
          <a:p>
            <a:pPr algn="ctr"/>
            <a:r>
              <a:rPr lang="fr-FR" sz="2000" i="1" dirty="0">
                <a:latin typeface="Arial" panose="020B0604020202020204" pitchFamily="34" charset="0"/>
                <a:ea typeface="Arial Unicode MS"/>
                <a:cs typeface="Arial" panose="020B0604020202020204" pitchFamily="34" charset="0"/>
              </a:rPr>
              <a:t>Les avis du Collège de déontologie :</a:t>
            </a:r>
          </a:p>
          <a:p>
            <a:pPr algn="ctr"/>
            <a:r>
              <a:rPr lang="fr-FR" sz="2000" i="1" dirty="0">
                <a:latin typeface="Arial" panose="020B0604020202020204" pitchFamily="34" charset="0"/>
                <a:ea typeface="Arial Unicode MS"/>
                <a:cs typeface="Arial" panose="020B0604020202020204" pitchFamily="34" charset="0"/>
                <a:hlinkClick r:id="rId2"/>
              </a:rPr>
              <a:t>https://www.enseignementsup-recherche.gouv.fr/fr/le-college-de-deontologie-87733</a:t>
            </a:r>
            <a:endParaRPr lang="fr-FR" sz="2000" i="1" dirty="0">
              <a:latin typeface="Arial" panose="020B0604020202020204" pitchFamily="34" charset="0"/>
              <a:ea typeface="Arial Unicode MS"/>
              <a:cs typeface="Arial" panose="020B0604020202020204" pitchFamily="34" charset="0"/>
            </a:endParaRPr>
          </a:p>
          <a:p>
            <a:pPr algn="ctr"/>
            <a:endParaRPr lang="fr-FR" sz="2000" i="1" dirty="0">
              <a:latin typeface="Arial" panose="020B0604020202020204" pitchFamily="34" charset="0"/>
              <a:ea typeface="Arial Unicode MS"/>
              <a:cs typeface="Arial" panose="020B0604020202020204" pitchFamily="34" charset="0"/>
            </a:endParaRPr>
          </a:p>
          <a:p>
            <a:pPr algn="ctr"/>
            <a:r>
              <a:rPr lang="fr-FR" sz="2000" i="1" dirty="0">
                <a:latin typeface="Arial" panose="020B0604020202020204" pitchFamily="34" charset="0"/>
                <a:ea typeface="Arial Unicode MS"/>
                <a:cs typeface="Arial" panose="020B0604020202020204" pitchFamily="34" charset="0"/>
              </a:rPr>
              <a:t>Merci de votre attention, à votre disposition pour répondre aux questions</a:t>
            </a:r>
          </a:p>
          <a:p>
            <a:pPr algn="ctr"/>
            <a:r>
              <a:rPr lang="fr-FR" sz="2000" i="1" dirty="0">
                <a:latin typeface="Arial" panose="020B0604020202020204" pitchFamily="34" charset="0"/>
                <a:ea typeface="Arial Unicode MS"/>
                <a:cs typeface="Arial" panose="020B0604020202020204" pitchFamily="34" charset="0"/>
                <a:hlinkClick r:id="rId3"/>
              </a:rPr>
              <a:t>philippe.raimbault@igesr.gouv.fr</a:t>
            </a:r>
            <a:r>
              <a:rPr lang="fr-FR" sz="2000" i="1" dirty="0">
                <a:latin typeface="Arial" panose="020B0604020202020204" pitchFamily="34" charset="0"/>
                <a:ea typeface="Arial Unicode MS"/>
                <a:cs typeface="Arial" panose="020B0604020202020204" pitchFamily="34" charset="0"/>
              </a:rPr>
              <a:t> </a:t>
            </a:r>
            <a:endParaRPr lang="fr-FR" sz="2000" i="1" dirty="0">
              <a:effectLst/>
              <a:latin typeface="Arial" panose="020B0604020202020204" pitchFamily="34" charset="0"/>
              <a:ea typeface="Arial Unicode MS"/>
              <a:cs typeface="Arial" panose="020B0604020202020204" pitchFamily="34" charset="0"/>
            </a:endParaRPr>
          </a:p>
          <a:p>
            <a:pPr algn="just"/>
            <a:endParaRPr lang="fr-FR" sz="1400" dirty="0">
              <a:effectLst/>
              <a:latin typeface="Arial" panose="020B0604020202020204" pitchFamily="34" charset="0"/>
              <a:ea typeface="Arial Unicode MS"/>
              <a:cs typeface="Arial" panose="020B0604020202020204" pitchFamily="34" charset="0"/>
            </a:endParaRPr>
          </a:p>
          <a:p>
            <a:pPr algn="just"/>
            <a:endParaRPr lang="fr-FR" sz="1400" dirty="0">
              <a:effectLst/>
              <a:latin typeface="Arial" panose="020B0604020202020204" pitchFamily="34" charset="0"/>
              <a:ea typeface="Arial Unicode MS"/>
              <a:cs typeface="Arial" panose="020B0604020202020204" pitchFamily="34" charset="0"/>
            </a:endParaRPr>
          </a:p>
          <a:p>
            <a:pPr algn="just"/>
            <a:endParaRPr lang="fr-FR" sz="1800" b="1" dirty="0">
              <a:effectLst/>
              <a:latin typeface="Arial" panose="020B0604020202020204" pitchFamily="34" charset="0"/>
              <a:ea typeface="Arial Unicode MS"/>
              <a:cs typeface="Arial" panose="020B0604020202020204" pitchFamily="34" charset="0"/>
            </a:endParaRPr>
          </a:p>
          <a:p>
            <a:pPr algn="just"/>
            <a:endParaRPr lang="fr-FR" sz="1800" b="1" dirty="0">
              <a:effectLst/>
              <a:latin typeface="Arial" panose="020B0604020202020204" pitchFamily="34" charset="0"/>
              <a:ea typeface="Arial Unicode MS"/>
              <a:cs typeface="Arial" panose="020B0604020202020204" pitchFamily="34" charset="0"/>
            </a:endParaRPr>
          </a:p>
          <a:p>
            <a:pPr algn="just"/>
            <a:endParaRPr lang="fr-FR" sz="1400" i="1" dirty="0"/>
          </a:p>
        </p:txBody>
      </p:sp>
      <p:sp>
        <p:nvSpPr>
          <p:cNvPr id="4" name="Espace réservé du numéro de diapositive 3"/>
          <p:cNvSpPr>
            <a:spLocks noGrp="1"/>
          </p:cNvSpPr>
          <p:nvPr>
            <p:ph type="sldNum" sz="quarter" idx="12"/>
          </p:nvPr>
        </p:nvSpPr>
        <p:spPr/>
        <p:txBody>
          <a:bodyPr/>
          <a:lstStyle/>
          <a:p>
            <a:r>
              <a:rPr lang="fr-FR" dirty="0"/>
              <a:t> </a:t>
            </a:r>
            <a:fld id="{733122C9-A0B9-462F-8757-0847AD287B63}" type="slidenum">
              <a:rPr lang="fr-FR" smtClean="0"/>
              <a:pPr/>
              <a:t>24</a:t>
            </a:fld>
            <a:endParaRPr lang="fr-FR" dirty="0"/>
          </a:p>
        </p:txBody>
      </p:sp>
    </p:spTree>
    <p:extLst>
      <p:ext uri="{BB962C8B-B14F-4D97-AF65-F5344CB8AC3E}">
        <p14:creationId xmlns:p14="http://schemas.microsoft.com/office/powerpoint/2010/main" val="8505624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re 9"/>
          <p:cNvSpPr>
            <a:spLocks noGrp="1"/>
          </p:cNvSpPr>
          <p:nvPr>
            <p:ph type="title"/>
          </p:nvPr>
        </p:nvSpPr>
        <p:spPr>
          <a:xfrm>
            <a:off x="395536" y="267494"/>
            <a:ext cx="8424000" cy="432048"/>
          </a:xfrm>
        </p:spPr>
        <p:txBody>
          <a:bodyPr/>
          <a:lstStyle/>
          <a:p>
            <a:pPr algn="ctr"/>
            <a:r>
              <a:rPr lang="fr-FR" sz="2200" dirty="0"/>
              <a:t>Dispositifs présents dans les universités</a:t>
            </a:r>
          </a:p>
        </p:txBody>
      </p:sp>
      <p:sp>
        <p:nvSpPr>
          <p:cNvPr id="12" name="Espace réservé du contenu 11"/>
          <p:cNvSpPr>
            <a:spLocks noGrp="1"/>
          </p:cNvSpPr>
          <p:nvPr>
            <p:ph sz="quarter" idx="14"/>
          </p:nvPr>
        </p:nvSpPr>
        <p:spPr>
          <a:xfrm>
            <a:off x="360000" y="998405"/>
            <a:ext cx="8423999" cy="1296144"/>
          </a:xfrm>
          <a:ln>
            <a:solidFill>
              <a:srgbClr val="3D7CC9"/>
            </a:solidFill>
          </a:ln>
        </p:spPr>
        <p:txBody>
          <a:bodyPr/>
          <a:lstStyle/>
          <a:p>
            <a:pPr marL="285750" indent="-285750">
              <a:buFont typeface="Wingdings" panose="05000000000000000000" pitchFamily="2" charset="2"/>
              <a:buChar char="Ø"/>
            </a:pPr>
            <a:r>
              <a:rPr lang="fr-FR" sz="1700" b="1" dirty="0"/>
              <a:t>Référente intégrité scientifique </a:t>
            </a:r>
            <a:r>
              <a:rPr lang="fr-FR" sz="1700" dirty="0"/>
              <a:t>(déjà présentée)</a:t>
            </a:r>
          </a:p>
          <a:p>
            <a:pPr marL="285750" indent="-285750" algn="just">
              <a:buFont typeface="Wingdings" panose="05000000000000000000" pitchFamily="2" charset="2"/>
              <a:buChar char="Ø"/>
            </a:pPr>
            <a:r>
              <a:rPr lang="fr-FR" sz="1700" dirty="0"/>
              <a:t>La loi n° 2016-483 du 20 avril 2016 relative à la déontologie et aux droits et obligations des fonctionnaires a instauré un </a:t>
            </a:r>
            <a:r>
              <a:rPr lang="fr-FR" sz="1700" b="1" dirty="0"/>
              <a:t>droit de consultation d’un référent déontologue</a:t>
            </a:r>
            <a:r>
              <a:rPr lang="fr-FR" sz="1700" dirty="0"/>
              <a:t>, </a:t>
            </a:r>
            <a:r>
              <a:rPr lang="fr-FR" sz="1800" dirty="0"/>
              <a:t>notamment dans le but de </a:t>
            </a:r>
            <a:r>
              <a:rPr lang="fr-FR" sz="1800" b="1" dirty="0"/>
              <a:t>diffuser une culture déontologique </a:t>
            </a:r>
            <a:r>
              <a:rPr lang="fr-FR" sz="1700" dirty="0"/>
              <a:t>. </a:t>
            </a:r>
          </a:p>
        </p:txBody>
      </p:sp>
      <p:sp>
        <p:nvSpPr>
          <p:cNvPr id="4" name="Espace réservé du numéro de diapositive 3"/>
          <p:cNvSpPr>
            <a:spLocks noGrp="1"/>
          </p:cNvSpPr>
          <p:nvPr>
            <p:ph type="sldNum" sz="quarter" idx="12"/>
          </p:nvPr>
        </p:nvSpPr>
        <p:spPr/>
        <p:txBody>
          <a:bodyPr/>
          <a:lstStyle/>
          <a:p>
            <a:fld id="{733122C9-A0B9-462F-8757-0847AD287B63}" type="slidenum">
              <a:rPr lang="fr-FR" smtClean="0"/>
              <a:pPr/>
              <a:t>3</a:t>
            </a:fld>
            <a:endParaRPr lang="fr-FR" dirty="0"/>
          </a:p>
        </p:txBody>
      </p:sp>
      <p:sp>
        <p:nvSpPr>
          <p:cNvPr id="7" name="Espace réservé du contenu 3">
            <a:extLst>
              <a:ext uri="{FF2B5EF4-FFF2-40B4-BE49-F238E27FC236}">
                <a16:creationId xmlns:a16="http://schemas.microsoft.com/office/drawing/2014/main" id="{F9DC82DB-CA4B-4A38-3B7B-0B6AEE78DB87}"/>
              </a:ext>
            </a:extLst>
          </p:cNvPr>
          <p:cNvSpPr txBox="1">
            <a:spLocks/>
          </p:cNvSpPr>
          <p:nvPr/>
        </p:nvSpPr>
        <p:spPr bwMode="gray">
          <a:xfrm>
            <a:off x="2627784" y="2576037"/>
            <a:ext cx="5472608" cy="1603378"/>
          </a:xfrm>
          <a:prstGeom prst="rect">
            <a:avLst/>
          </a:prstGeom>
        </p:spPr>
        <p:style>
          <a:lnRef idx="1">
            <a:schemeClr val="accent2"/>
          </a:lnRef>
          <a:fillRef idx="3">
            <a:schemeClr val="accent2"/>
          </a:fillRef>
          <a:effectRef idx="2">
            <a:schemeClr val="accent2"/>
          </a:effectRef>
          <a:fontRef idx="minor">
            <a:schemeClr val="lt1"/>
          </a:fontRef>
        </p:style>
        <p:txBody>
          <a:bodyPr vert="horz" lIns="0" tIns="0" rIns="0" bIns="0" rtlCol="0" anchor="t" anchorCtr="0">
            <a:noAutofit/>
          </a:bodyPr>
          <a:lstStyle>
            <a:lvl1pPr marL="0" indent="0" algn="l" defTabSz="914400" rtl="0" eaLnBrk="1" latinLnBrk="0" hangingPunct="1">
              <a:lnSpc>
                <a:spcPct val="100000"/>
              </a:lnSpc>
              <a:spcBef>
                <a:spcPts val="0"/>
              </a:spcBef>
              <a:spcAft>
                <a:spcPts val="500"/>
              </a:spcAft>
              <a:buFont typeface="Arial" pitchFamily="34" charset="0"/>
              <a:buNone/>
              <a:defRPr sz="1050" b="0" kern="1200">
                <a:solidFill>
                  <a:schemeClr val="lt1"/>
                </a:solidFill>
                <a:latin typeface="+mn-lt"/>
                <a:ea typeface="+mn-ea"/>
                <a:cs typeface="+mn-cs"/>
              </a:defRPr>
            </a:lvl1pPr>
            <a:lvl2pPr marL="252000" indent="-72000" algn="l" defTabSz="914400" rtl="0" eaLnBrk="1" latinLnBrk="0" hangingPunct="1">
              <a:lnSpc>
                <a:spcPct val="100000"/>
              </a:lnSpc>
              <a:spcBef>
                <a:spcPts val="600"/>
              </a:spcBef>
              <a:spcAft>
                <a:spcPts val="600"/>
              </a:spcAft>
              <a:buFont typeface="Arial" pitchFamily="34" charset="0"/>
              <a:buChar char="•"/>
              <a:defRPr sz="950" kern="1200">
                <a:solidFill>
                  <a:schemeClr val="lt1"/>
                </a:solidFill>
                <a:latin typeface="+mn-lt"/>
                <a:ea typeface="+mn-ea"/>
                <a:cs typeface="+mn-cs"/>
              </a:defRPr>
            </a:lvl2pPr>
            <a:lvl3pPr marL="432000" indent="-72000" algn="l" defTabSz="914400" rtl="0" eaLnBrk="1" latinLnBrk="0" hangingPunct="1">
              <a:lnSpc>
                <a:spcPct val="100000"/>
              </a:lnSpc>
              <a:spcBef>
                <a:spcPts val="100"/>
              </a:spcBef>
              <a:spcAft>
                <a:spcPts val="100"/>
              </a:spcAft>
              <a:buSzPct val="100000"/>
              <a:buFont typeface="Arial" pitchFamily="34" charset="0"/>
              <a:buChar char="•"/>
              <a:defRPr sz="850" kern="1200">
                <a:solidFill>
                  <a:schemeClr val="lt1"/>
                </a:solidFill>
                <a:latin typeface="+mn-lt"/>
                <a:ea typeface="+mn-ea"/>
                <a:cs typeface="+mn-cs"/>
              </a:defRPr>
            </a:lvl3pPr>
            <a:lvl4pPr marL="612000" indent="-72000" algn="l" defTabSz="914400" rtl="0" eaLnBrk="1" latinLnBrk="0" hangingPunct="1">
              <a:lnSpc>
                <a:spcPct val="100000"/>
              </a:lnSpc>
              <a:spcBef>
                <a:spcPts val="100"/>
              </a:spcBef>
              <a:spcAft>
                <a:spcPts val="100"/>
              </a:spcAft>
              <a:buSzPct val="100000"/>
              <a:buFont typeface="Arial" pitchFamily="34" charset="0"/>
              <a:buChar char="•"/>
              <a:defRPr sz="750" kern="1200">
                <a:solidFill>
                  <a:schemeClr val="lt1"/>
                </a:solidFill>
                <a:latin typeface="+mn-lt"/>
                <a:ea typeface="+mn-ea"/>
                <a:cs typeface="+mn-cs"/>
              </a:defRPr>
            </a:lvl4pPr>
            <a:lvl5pPr marL="828000" indent="-72000" algn="l" defTabSz="914400" rtl="0" eaLnBrk="1" latinLnBrk="0" hangingPunct="1">
              <a:lnSpc>
                <a:spcPct val="100000"/>
              </a:lnSpc>
              <a:spcBef>
                <a:spcPts val="100"/>
              </a:spcBef>
              <a:spcAft>
                <a:spcPts val="100"/>
              </a:spcAft>
              <a:buSzPct val="100000"/>
              <a:buFont typeface="Arial" pitchFamily="34" charset="0"/>
              <a:buChar char="•"/>
              <a:defRPr sz="700" kern="1200">
                <a:solidFill>
                  <a:schemeClr val="lt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lt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lt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lt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lt1"/>
                </a:solidFill>
                <a:latin typeface="+mn-lt"/>
                <a:ea typeface="+mn-ea"/>
                <a:cs typeface="+mn-cs"/>
              </a:defRPr>
            </a:lvl9pPr>
          </a:lstStyle>
          <a:p>
            <a:pPr algn="just"/>
            <a:r>
              <a:rPr lang="fr-FR" sz="1400" dirty="0"/>
              <a:t>L’article L. 124-2 du Code général de la fonction publique (CGFP) prévoit que « </a:t>
            </a:r>
            <a:r>
              <a:rPr lang="fr-FR" sz="1400" i="1" dirty="0"/>
              <a:t>Tout agent public a le </a:t>
            </a:r>
            <a:r>
              <a:rPr lang="fr-FR" sz="1400" b="1" i="1" dirty="0"/>
              <a:t>droit de consulter un référent déontologue, chargé de lui apporter tout conseil utile au respect des obligations et des principes déontologiques </a:t>
            </a:r>
            <a:r>
              <a:rPr lang="fr-FR" sz="1400" i="1" dirty="0"/>
              <a:t>mentionnés aux chapitres I à III et au présent chapitre. Cette fonction de conseil s'exerce sans préjudice de la responsabilité et des prérogatives du chef de service </a:t>
            </a:r>
            <a:r>
              <a:rPr lang="fr-FR" sz="1400" dirty="0"/>
              <a:t>».</a:t>
            </a:r>
          </a:p>
        </p:txBody>
      </p:sp>
      <p:pic>
        <p:nvPicPr>
          <p:cNvPr id="8" name="Image 7">
            <a:extLst>
              <a:ext uri="{FF2B5EF4-FFF2-40B4-BE49-F238E27FC236}">
                <a16:creationId xmlns:a16="http://schemas.microsoft.com/office/drawing/2014/main" id="{3DD36A0E-3BB2-1FAC-0F33-AFACC88C470F}"/>
              </a:ext>
            </a:extLst>
          </p:cNvPr>
          <p:cNvPicPr>
            <a:picLocks noChangeAspect="1"/>
          </p:cNvPicPr>
          <p:nvPr/>
        </p:nvPicPr>
        <p:blipFill>
          <a:blip r:embed="rId2"/>
          <a:stretch>
            <a:fillRect/>
          </a:stretch>
        </p:blipFill>
        <p:spPr>
          <a:xfrm>
            <a:off x="827584" y="2794547"/>
            <a:ext cx="1800200" cy="1262541"/>
          </a:xfrm>
          <a:prstGeom prst="rect">
            <a:avLst/>
          </a:prstGeom>
        </p:spPr>
      </p:pic>
    </p:spTree>
    <p:extLst>
      <p:ext uri="{BB962C8B-B14F-4D97-AF65-F5344CB8AC3E}">
        <p14:creationId xmlns:p14="http://schemas.microsoft.com/office/powerpoint/2010/main" val="25225037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re 9"/>
          <p:cNvSpPr>
            <a:spLocks noGrp="1"/>
          </p:cNvSpPr>
          <p:nvPr>
            <p:ph type="title"/>
          </p:nvPr>
        </p:nvSpPr>
        <p:spPr>
          <a:xfrm>
            <a:off x="395536" y="267494"/>
            <a:ext cx="8424000" cy="432048"/>
          </a:xfrm>
        </p:spPr>
        <p:txBody>
          <a:bodyPr/>
          <a:lstStyle/>
          <a:p>
            <a:pPr algn="ctr"/>
            <a:r>
              <a:rPr lang="fr-FR" sz="2200" dirty="0"/>
              <a:t>Dispositifs présents dans les universités</a:t>
            </a:r>
          </a:p>
        </p:txBody>
      </p:sp>
      <p:sp>
        <p:nvSpPr>
          <p:cNvPr id="4" name="Espace réservé du numéro de diapositive 3"/>
          <p:cNvSpPr>
            <a:spLocks noGrp="1"/>
          </p:cNvSpPr>
          <p:nvPr>
            <p:ph type="sldNum" sz="quarter" idx="12"/>
          </p:nvPr>
        </p:nvSpPr>
        <p:spPr/>
        <p:txBody>
          <a:bodyPr/>
          <a:lstStyle/>
          <a:p>
            <a:fld id="{733122C9-A0B9-462F-8757-0847AD287B63}" type="slidenum">
              <a:rPr lang="fr-FR" smtClean="0"/>
              <a:pPr/>
              <a:t>4</a:t>
            </a:fld>
            <a:endParaRPr lang="fr-FR" dirty="0"/>
          </a:p>
        </p:txBody>
      </p:sp>
      <p:sp>
        <p:nvSpPr>
          <p:cNvPr id="6" name="ZoneTexte 5">
            <a:extLst>
              <a:ext uri="{FF2B5EF4-FFF2-40B4-BE49-F238E27FC236}">
                <a16:creationId xmlns:a16="http://schemas.microsoft.com/office/drawing/2014/main" id="{E95B158A-EDA1-E490-64C3-71AC3948BA30}"/>
              </a:ext>
            </a:extLst>
          </p:cNvPr>
          <p:cNvSpPr txBox="1"/>
          <p:nvPr/>
        </p:nvSpPr>
        <p:spPr>
          <a:xfrm>
            <a:off x="467544" y="915566"/>
            <a:ext cx="8351992" cy="3754874"/>
          </a:xfrm>
          <a:prstGeom prst="rect">
            <a:avLst/>
          </a:prstGeom>
          <a:noFill/>
        </p:spPr>
        <p:txBody>
          <a:bodyPr wrap="square">
            <a:spAutoFit/>
          </a:bodyPr>
          <a:lstStyle/>
          <a:p>
            <a:r>
              <a:rPr lang="fr-FR" b="1" dirty="0"/>
              <a:t>=&gt; Obligation de désignation d’un référent déontologue par établissement </a:t>
            </a:r>
            <a:r>
              <a:rPr lang="fr-FR" dirty="0"/>
              <a:t>: </a:t>
            </a:r>
          </a:p>
          <a:p>
            <a:endParaRPr lang="fr-FR" sz="1000" dirty="0"/>
          </a:p>
          <a:p>
            <a:pPr marL="630238" indent="-285750">
              <a:buFont typeface="Arial" panose="020B0604020202020204" pitchFamily="34" charset="0"/>
              <a:buChar char="•"/>
            </a:pPr>
            <a:r>
              <a:rPr lang="fr-FR" dirty="0"/>
              <a:t>chargé d’apporter aux agents publics tout conseil utile concernant :</a:t>
            </a:r>
          </a:p>
          <a:p>
            <a:pPr marL="344488"/>
            <a:endParaRPr lang="fr-FR" sz="400" dirty="0"/>
          </a:p>
          <a:p>
            <a:r>
              <a:rPr lang="fr-FR" b="1" dirty="0"/>
              <a:t>	- Le respect des obligations et des principes déontologiques</a:t>
            </a:r>
          </a:p>
          <a:p>
            <a:r>
              <a:rPr lang="fr-FR" b="1" dirty="0"/>
              <a:t>	- La prévention des situations de conflits d’intérêt</a:t>
            </a:r>
          </a:p>
          <a:p>
            <a:endParaRPr lang="fr-FR" sz="400" b="1" dirty="0"/>
          </a:p>
          <a:p>
            <a:pPr marL="642938" indent="-285750">
              <a:buFont typeface="Arial" panose="020B0604020202020204" pitchFamily="34" charset="0"/>
              <a:buChar char="•"/>
            </a:pPr>
            <a:r>
              <a:rPr lang="fr-FR" dirty="0"/>
              <a:t>en capacité de saisir le Collège national ; </a:t>
            </a:r>
          </a:p>
          <a:p>
            <a:pPr marL="357188"/>
            <a:endParaRPr lang="fr-FR" sz="400" dirty="0"/>
          </a:p>
          <a:p>
            <a:pPr marL="642938" indent="-285750">
              <a:buFont typeface="Arial" panose="020B0604020202020204" pitchFamily="34" charset="0"/>
              <a:buChar char="•"/>
            </a:pPr>
            <a:r>
              <a:rPr lang="fr-FR" dirty="0"/>
              <a:t>chargé de recueillir les signalements effectués par les lanceurs d’alertes (loi n°2016-1691 du 9 décembre 2016) ;</a:t>
            </a:r>
          </a:p>
          <a:p>
            <a:pPr marL="642938" indent="-285750">
              <a:buFont typeface="Arial" panose="020B0604020202020204" pitchFamily="34" charset="0"/>
              <a:buChar char="•"/>
            </a:pPr>
            <a:endParaRPr lang="fr-FR" dirty="0"/>
          </a:p>
          <a:p>
            <a:pPr algn="just"/>
            <a:r>
              <a:rPr lang="fr-FR" dirty="0"/>
              <a:t>=&gt; </a:t>
            </a:r>
            <a:r>
              <a:rPr lang="fr-FR" b="1" dirty="0"/>
              <a:t>Traite les questions et les alertes concernant les conflits d’intérêt, les cumuls d’activités et les questions d’impartialité</a:t>
            </a:r>
            <a:r>
              <a:rPr lang="fr-FR" dirty="0"/>
              <a:t>, des questions relatives aux obligations des fonctionnaires ou d’alertes liées au non-respect du principe de laïcité.</a:t>
            </a:r>
          </a:p>
        </p:txBody>
      </p:sp>
    </p:spTree>
    <p:extLst>
      <p:ext uri="{BB962C8B-B14F-4D97-AF65-F5344CB8AC3E}">
        <p14:creationId xmlns:p14="http://schemas.microsoft.com/office/powerpoint/2010/main" val="10513689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re 9"/>
          <p:cNvSpPr>
            <a:spLocks noGrp="1"/>
          </p:cNvSpPr>
          <p:nvPr>
            <p:ph type="title"/>
          </p:nvPr>
        </p:nvSpPr>
        <p:spPr>
          <a:xfrm>
            <a:off x="395536" y="195486"/>
            <a:ext cx="8424000" cy="720000"/>
          </a:xfrm>
        </p:spPr>
        <p:txBody>
          <a:bodyPr/>
          <a:lstStyle/>
          <a:p>
            <a:pPr algn="ctr"/>
            <a:r>
              <a:rPr lang="fr-FR" sz="2200" dirty="0"/>
              <a:t>Le dispositif ministériel : </a:t>
            </a:r>
            <a:br>
              <a:rPr lang="fr-FR" sz="2200" dirty="0"/>
            </a:br>
            <a:r>
              <a:rPr lang="fr-FR" sz="2200" dirty="0"/>
              <a:t>le Collège de déontologie du MESRE</a:t>
            </a:r>
          </a:p>
        </p:txBody>
      </p:sp>
      <p:sp>
        <p:nvSpPr>
          <p:cNvPr id="12" name="Espace réservé du contenu 11"/>
          <p:cNvSpPr>
            <a:spLocks noGrp="1"/>
          </p:cNvSpPr>
          <p:nvPr>
            <p:ph sz="quarter" idx="14"/>
          </p:nvPr>
        </p:nvSpPr>
        <p:spPr>
          <a:xfrm>
            <a:off x="413596" y="921418"/>
            <a:ext cx="8424000" cy="3954587"/>
          </a:xfrm>
          <a:ln>
            <a:solidFill>
              <a:srgbClr val="3D7CC9"/>
            </a:solidFill>
          </a:ln>
        </p:spPr>
        <p:txBody>
          <a:bodyPr/>
          <a:lstStyle/>
          <a:p>
            <a:pPr marL="285750" indent="-285750" algn="just">
              <a:buFont typeface="Arial" panose="020B0604020202020204" pitchFamily="34" charset="0"/>
              <a:buChar char="•"/>
            </a:pPr>
            <a:r>
              <a:rPr lang="fr-FR" sz="1800" b="1" dirty="0"/>
              <a:t>Composition</a:t>
            </a:r>
            <a:r>
              <a:rPr lang="fr-FR" sz="1800" dirty="0"/>
              <a:t> : Présidence par un conseiller d’</a:t>
            </a:r>
            <a:r>
              <a:rPr lang="fr-FR" sz="1800" dirty="0">
                <a:cs typeface="Arial" panose="020B0604020202020204" pitchFamily="34" charset="0"/>
              </a:rPr>
              <a:t>É</a:t>
            </a:r>
            <a:r>
              <a:rPr lang="fr-FR" sz="1800" dirty="0"/>
              <a:t>tat, présidente du HCERES, 6 personnalités qualifiées au regard de leurs compétences dans les différentes disciplines de l’ESR (4 enseignants-chercheurs représentatifs des différents champs disciplinaire, ONR, IGÉSR)   </a:t>
            </a:r>
          </a:p>
          <a:p>
            <a:pPr marL="285750" indent="-285750">
              <a:buFont typeface="Arial" panose="020B0604020202020204" pitchFamily="34" charset="0"/>
              <a:buChar char="•"/>
            </a:pPr>
            <a:r>
              <a:rPr lang="fr-FR" sz="1800" b="1" dirty="0"/>
              <a:t>Missions</a:t>
            </a:r>
            <a:r>
              <a:rPr lang="fr-FR" sz="1800" dirty="0"/>
              <a:t> :</a:t>
            </a:r>
          </a:p>
          <a:p>
            <a:pPr marL="285750" indent="-285750">
              <a:buFontTx/>
              <a:buChar char="-"/>
            </a:pPr>
            <a:r>
              <a:rPr lang="fr-FR" sz="1800" dirty="0"/>
              <a:t>Rendre un </a:t>
            </a:r>
            <a:r>
              <a:rPr lang="fr-FR" sz="1800" b="1" dirty="0"/>
              <a:t>avis sur les questions d’ordre général </a:t>
            </a:r>
            <a:r>
              <a:rPr lang="fr-FR" sz="1800" dirty="0"/>
              <a:t>;</a:t>
            </a:r>
          </a:p>
          <a:p>
            <a:pPr marL="285750" indent="-285750">
              <a:buFontTx/>
              <a:buChar char="-"/>
            </a:pPr>
            <a:r>
              <a:rPr lang="fr-FR" sz="1800" dirty="0"/>
              <a:t>Répondre aux </a:t>
            </a:r>
            <a:r>
              <a:rPr lang="fr-FR" sz="1800" b="1" dirty="0"/>
              <a:t>questions relatives aux situations individuelles </a:t>
            </a:r>
            <a:r>
              <a:rPr lang="fr-FR" sz="1800" dirty="0"/>
              <a:t>dont il est saisi, dans le respect d’une </a:t>
            </a:r>
            <a:r>
              <a:rPr lang="fr-FR" sz="1800" b="1" dirty="0"/>
              <a:t>logique de subsidiarité </a:t>
            </a:r>
            <a:r>
              <a:rPr lang="fr-FR" sz="1800" dirty="0"/>
              <a:t>;</a:t>
            </a:r>
          </a:p>
          <a:p>
            <a:pPr marL="285750" indent="-285750">
              <a:buFontTx/>
              <a:buChar char="-"/>
            </a:pPr>
            <a:r>
              <a:rPr lang="fr-FR" sz="1800" b="1" dirty="0"/>
              <a:t>Animer le réseau des référents déontologues </a:t>
            </a:r>
            <a:r>
              <a:rPr lang="fr-FR" sz="1800" dirty="0"/>
              <a:t>;</a:t>
            </a:r>
          </a:p>
          <a:p>
            <a:pPr marL="285750" indent="-285750" algn="just">
              <a:buFontTx/>
              <a:buChar char="-"/>
            </a:pPr>
            <a:r>
              <a:rPr lang="fr-FR" sz="1800" b="1" dirty="0"/>
              <a:t>Mener </a:t>
            </a:r>
            <a:r>
              <a:rPr lang="fr-FR" sz="1800" dirty="0"/>
              <a:t>à la demande du ministre </a:t>
            </a:r>
            <a:r>
              <a:rPr lang="fr-FR" sz="1800" b="1" dirty="0"/>
              <a:t>toute réflexion </a:t>
            </a:r>
            <a:r>
              <a:rPr lang="fr-FR" sz="1800" dirty="0"/>
              <a:t>concernant les questions et principes déontologiques, formuler des propositions pour assurer la promotion de ces principes et renforcer la prévention des situations de conflits d’intérêts ;</a:t>
            </a:r>
          </a:p>
          <a:p>
            <a:pPr marL="285750" indent="-285750" algn="just">
              <a:buFontTx/>
              <a:buChar char="-"/>
            </a:pPr>
            <a:r>
              <a:rPr lang="fr-FR" sz="1800" dirty="0"/>
              <a:t>Établir un </a:t>
            </a:r>
            <a:r>
              <a:rPr lang="fr-FR" sz="1800" b="1" dirty="0"/>
              <a:t>rapport annuel d'activité</a:t>
            </a:r>
            <a:r>
              <a:rPr lang="fr-FR" sz="1800" dirty="0"/>
              <a:t>.</a:t>
            </a:r>
          </a:p>
          <a:p>
            <a:endParaRPr lang="fr-FR" sz="1800" dirty="0"/>
          </a:p>
          <a:p>
            <a:endParaRPr lang="fr-FR" sz="1800" dirty="0"/>
          </a:p>
        </p:txBody>
      </p:sp>
      <p:sp>
        <p:nvSpPr>
          <p:cNvPr id="4" name="Espace réservé du numéro de diapositive 3"/>
          <p:cNvSpPr>
            <a:spLocks noGrp="1"/>
          </p:cNvSpPr>
          <p:nvPr>
            <p:ph type="sldNum" sz="quarter" idx="12"/>
          </p:nvPr>
        </p:nvSpPr>
        <p:spPr/>
        <p:txBody>
          <a:bodyPr/>
          <a:lstStyle/>
          <a:p>
            <a:fld id="{733122C9-A0B9-462F-8757-0847AD287B63}" type="slidenum">
              <a:rPr lang="fr-FR" smtClean="0"/>
              <a:pPr/>
              <a:t>5</a:t>
            </a:fld>
            <a:endParaRPr lang="fr-FR" dirty="0"/>
          </a:p>
        </p:txBody>
      </p:sp>
    </p:spTree>
    <p:extLst>
      <p:ext uri="{BB962C8B-B14F-4D97-AF65-F5344CB8AC3E}">
        <p14:creationId xmlns:p14="http://schemas.microsoft.com/office/powerpoint/2010/main" val="37281155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re 9"/>
          <p:cNvSpPr>
            <a:spLocks noGrp="1"/>
          </p:cNvSpPr>
          <p:nvPr>
            <p:ph type="title"/>
          </p:nvPr>
        </p:nvSpPr>
        <p:spPr>
          <a:xfrm>
            <a:off x="395536" y="195486"/>
            <a:ext cx="8424000" cy="720000"/>
          </a:xfrm>
        </p:spPr>
        <p:txBody>
          <a:bodyPr/>
          <a:lstStyle/>
          <a:p>
            <a:pPr algn="ctr"/>
            <a:r>
              <a:rPr lang="fr-FR" sz="2200" dirty="0"/>
              <a:t>Le dispositif ministériel : </a:t>
            </a:r>
            <a:br>
              <a:rPr lang="fr-FR" sz="2200" dirty="0"/>
            </a:br>
            <a:r>
              <a:rPr lang="fr-FR" sz="2200" dirty="0"/>
              <a:t>le Collège de déontologie du MESRE</a:t>
            </a:r>
          </a:p>
        </p:txBody>
      </p:sp>
      <p:sp>
        <p:nvSpPr>
          <p:cNvPr id="12" name="Espace réservé du contenu 11"/>
          <p:cNvSpPr>
            <a:spLocks noGrp="1"/>
          </p:cNvSpPr>
          <p:nvPr>
            <p:ph sz="quarter" idx="14"/>
          </p:nvPr>
        </p:nvSpPr>
        <p:spPr>
          <a:xfrm>
            <a:off x="413596" y="921419"/>
            <a:ext cx="8424000" cy="3810572"/>
          </a:xfrm>
          <a:ln>
            <a:solidFill>
              <a:srgbClr val="3D7CC9"/>
            </a:solidFill>
          </a:ln>
        </p:spPr>
        <p:txBody>
          <a:bodyPr/>
          <a:lstStyle/>
          <a:p>
            <a:pPr marL="285750" indent="-285750" algn="just">
              <a:buFont typeface="Arial" panose="020B0604020202020204" pitchFamily="34" charset="0"/>
              <a:buChar char="•"/>
            </a:pPr>
            <a:r>
              <a:rPr lang="fr-FR" sz="1800" b="1" dirty="0"/>
              <a:t>Référent alerte pour l’administration centrale </a:t>
            </a:r>
            <a:r>
              <a:rPr lang="fr-FR" sz="1800" dirty="0"/>
              <a:t>(Arrêté du 3 décembre 2018). À ce titre, il est chargé :</a:t>
            </a:r>
          </a:p>
          <a:p>
            <a:pPr algn="just"/>
            <a:r>
              <a:rPr lang="fr-FR" sz="1800" dirty="0"/>
              <a:t>- d’accuser réception des signalements en garantissant la confidentialité des informations ;</a:t>
            </a:r>
          </a:p>
          <a:p>
            <a:pPr algn="just"/>
            <a:r>
              <a:rPr lang="fr-FR" sz="1800" dirty="0"/>
              <a:t>- d’examiner la recevabilité des signalements et d’informer l’auteur du signalement des motifs d’irrecevabilité ;</a:t>
            </a:r>
          </a:p>
          <a:p>
            <a:pPr algn="just"/>
            <a:r>
              <a:rPr lang="fr-FR" sz="1800" dirty="0"/>
              <a:t>- d’informer l’auteur, lorsque sa saisine est recevable, des suites qui y seront données et des délais prévisibles du traitement ;</a:t>
            </a:r>
          </a:p>
          <a:p>
            <a:pPr algn="just"/>
            <a:r>
              <a:rPr lang="fr-FR" sz="1800" dirty="0"/>
              <a:t>- d’informer l’auteur, lorsqu’aucune suite n’est donnée à sa saisine, et les personnes visées de la clôture du signalement dans des conditions permettant de préserver la confidentialité de l’auteur du signalement.</a:t>
            </a:r>
          </a:p>
          <a:p>
            <a:endParaRPr lang="fr-FR" sz="1800" dirty="0"/>
          </a:p>
          <a:p>
            <a:endParaRPr lang="fr-FR" sz="1800" dirty="0"/>
          </a:p>
        </p:txBody>
      </p:sp>
      <p:sp>
        <p:nvSpPr>
          <p:cNvPr id="4" name="Espace réservé du numéro de diapositive 3"/>
          <p:cNvSpPr>
            <a:spLocks noGrp="1"/>
          </p:cNvSpPr>
          <p:nvPr>
            <p:ph type="sldNum" sz="quarter" idx="12"/>
          </p:nvPr>
        </p:nvSpPr>
        <p:spPr/>
        <p:txBody>
          <a:bodyPr/>
          <a:lstStyle/>
          <a:p>
            <a:fld id="{733122C9-A0B9-462F-8757-0847AD287B63}" type="slidenum">
              <a:rPr lang="fr-FR" smtClean="0"/>
              <a:pPr/>
              <a:t>6</a:t>
            </a:fld>
            <a:endParaRPr lang="fr-FR" dirty="0"/>
          </a:p>
        </p:txBody>
      </p:sp>
    </p:spTree>
    <p:extLst>
      <p:ext uri="{BB962C8B-B14F-4D97-AF65-F5344CB8AC3E}">
        <p14:creationId xmlns:p14="http://schemas.microsoft.com/office/powerpoint/2010/main" val="41758695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re 9"/>
          <p:cNvSpPr>
            <a:spLocks noGrp="1"/>
          </p:cNvSpPr>
          <p:nvPr>
            <p:ph type="title"/>
          </p:nvPr>
        </p:nvSpPr>
        <p:spPr>
          <a:xfrm>
            <a:off x="395536" y="195486"/>
            <a:ext cx="8424000" cy="720000"/>
          </a:xfrm>
        </p:spPr>
        <p:txBody>
          <a:bodyPr/>
          <a:lstStyle/>
          <a:p>
            <a:pPr algn="ctr"/>
            <a:r>
              <a:rPr lang="fr-FR" sz="2200" dirty="0"/>
              <a:t>Le Collège de déontologie du MESRE : </a:t>
            </a:r>
            <a:br>
              <a:rPr lang="fr-FR" sz="2200" dirty="0"/>
            </a:br>
            <a:r>
              <a:rPr lang="fr-FR" sz="2200" dirty="0"/>
              <a:t>bilan d’activités 2024</a:t>
            </a:r>
          </a:p>
        </p:txBody>
      </p:sp>
      <p:sp>
        <p:nvSpPr>
          <p:cNvPr id="12" name="Espace réservé du contenu 11"/>
          <p:cNvSpPr>
            <a:spLocks noGrp="1"/>
          </p:cNvSpPr>
          <p:nvPr>
            <p:ph sz="quarter" idx="14"/>
          </p:nvPr>
        </p:nvSpPr>
        <p:spPr>
          <a:xfrm>
            <a:off x="413595" y="921420"/>
            <a:ext cx="8370403" cy="1200770"/>
          </a:xfrm>
          <a:ln>
            <a:solidFill>
              <a:srgbClr val="3D7CC9"/>
            </a:solidFill>
          </a:ln>
        </p:spPr>
        <p:txBody>
          <a:bodyPr/>
          <a:lstStyle/>
          <a:p>
            <a:pPr marL="285750" indent="-285750" algn="just">
              <a:buFont typeface="Arial" panose="020B0604020202020204" pitchFamily="34" charset="0"/>
              <a:buChar char="•"/>
            </a:pPr>
            <a:r>
              <a:rPr lang="fr-FR" sz="1700" dirty="0"/>
              <a:t>En 2024, le Collège a reçu </a:t>
            </a:r>
            <a:r>
              <a:rPr lang="fr-FR" sz="1700" b="1" dirty="0"/>
              <a:t>37 saisines</a:t>
            </a:r>
            <a:r>
              <a:rPr lang="fr-FR" sz="1700" dirty="0"/>
              <a:t>, dont 1 saisine en qualité de référent alerte.</a:t>
            </a:r>
          </a:p>
          <a:p>
            <a:pPr marL="285750" indent="-285750" algn="just">
              <a:buFont typeface="Arial" panose="020B0604020202020204" pitchFamily="34" charset="0"/>
              <a:buChar char="•"/>
            </a:pPr>
            <a:r>
              <a:rPr lang="fr-FR" sz="1700" dirty="0"/>
              <a:t>Parmi ces 37 saisines, </a:t>
            </a:r>
            <a:r>
              <a:rPr lang="fr-FR" sz="1700" b="1" dirty="0"/>
              <a:t>19 étaient recevables, soit 51 % </a:t>
            </a:r>
            <a:r>
              <a:rPr lang="fr-FR" sz="1700" dirty="0"/>
              <a:t>des saisines (proportion équivalente à celle de l’année 2023). Ce ratio élevé s’explique largement par la mise en œuvre du principe de subsidiarité.</a:t>
            </a:r>
          </a:p>
          <a:p>
            <a:endParaRPr lang="fr-FR" sz="1700" dirty="0"/>
          </a:p>
          <a:p>
            <a:endParaRPr lang="fr-FR" sz="1800" dirty="0"/>
          </a:p>
        </p:txBody>
      </p:sp>
      <p:sp>
        <p:nvSpPr>
          <p:cNvPr id="4" name="Espace réservé du numéro de diapositive 3"/>
          <p:cNvSpPr>
            <a:spLocks noGrp="1"/>
          </p:cNvSpPr>
          <p:nvPr>
            <p:ph type="sldNum" sz="quarter" idx="12"/>
          </p:nvPr>
        </p:nvSpPr>
        <p:spPr/>
        <p:txBody>
          <a:bodyPr/>
          <a:lstStyle/>
          <a:p>
            <a:fld id="{733122C9-A0B9-462F-8757-0847AD287B63}" type="slidenum">
              <a:rPr lang="fr-FR" smtClean="0"/>
              <a:pPr/>
              <a:t>7</a:t>
            </a:fld>
            <a:endParaRPr lang="fr-FR" dirty="0"/>
          </a:p>
        </p:txBody>
      </p:sp>
      <p:graphicFrame>
        <p:nvGraphicFramePr>
          <p:cNvPr id="5" name="Graphique 4">
            <a:extLst>
              <a:ext uri="{FF2B5EF4-FFF2-40B4-BE49-F238E27FC236}">
                <a16:creationId xmlns:a16="http://schemas.microsoft.com/office/drawing/2014/main" id="{DF240A3E-D9AA-A052-E56B-CC98F9508D7F}"/>
              </a:ext>
            </a:extLst>
          </p:cNvPr>
          <p:cNvGraphicFramePr>
            <a:graphicFrameLocks/>
          </p:cNvGraphicFramePr>
          <p:nvPr/>
        </p:nvGraphicFramePr>
        <p:xfrm>
          <a:off x="971600" y="2128165"/>
          <a:ext cx="4991099" cy="3009900"/>
        </p:xfrm>
        <a:graphic>
          <a:graphicData uri="http://schemas.openxmlformats.org/drawingml/2006/chart">
            <c:chart xmlns:c="http://schemas.openxmlformats.org/drawingml/2006/chart" xmlns:r="http://schemas.openxmlformats.org/officeDocument/2006/relationships" r:id="rId2"/>
          </a:graphicData>
        </a:graphic>
      </p:graphicFrame>
      <p:sp>
        <p:nvSpPr>
          <p:cNvPr id="6" name="ZoneTexte 5">
            <a:extLst>
              <a:ext uri="{FF2B5EF4-FFF2-40B4-BE49-F238E27FC236}">
                <a16:creationId xmlns:a16="http://schemas.microsoft.com/office/drawing/2014/main" id="{7DC7C99A-F246-681D-6B59-61F95C0B261B}"/>
              </a:ext>
            </a:extLst>
          </p:cNvPr>
          <p:cNvSpPr txBox="1"/>
          <p:nvPr/>
        </p:nvSpPr>
        <p:spPr>
          <a:xfrm>
            <a:off x="5962699" y="2453411"/>
            <a:ext cx="2448272" cy="2246769"/>
          </a:xfrm>
          <a:prstGeom prst="rect">
            <a:avLst/>
          </a:prstGeom>
          <a:noFill/>
        </p:spPr>
        <p:txBody>
          <a:bodyPr wrap="square" rtlCol="0">
            <a:spAutoFit/>
          </a:bodyPr>
          <a:lstStyle/>
          <a:p>
            <a:r>
              <a:rPr lang="fr-FR" sz="1400" i="1" dirty="0"/>
              <a:t>Les questions d’impartialité des recrutements et de respect de la neutralité du service public progressent fortement.</a:t>
            </a:r>
          </a:p>
          <a:p>
            <a:endParaRPr lang="fr-FR" sz="1400" i="1" dirty="0"/>
          </a:p>
          <a:p>
            <a:r>
              <a:rPr lang="fr-FR" sz="1400" i="1" dirty="0"/>
              <a:t>Le sujet des violences sexistes et sexuelles a pour la 1</a:t>
            </a:r>
            <a:r>
              <a:rPr lang="fr-FR" sz="1400" i="1" baseline="30000" dirty="0"/>
              <a:t>ère</a:t>
            </a:r>
            <a:r>
              <a:rPr lang="fr-FR" sz="1400" i="1" dirty="0"/>
              <a:t> fois été traité par le Collège.</a:t>
            </a:r>
          </a:p>
        </p:txBody>
      </p:sp>
    </p:spTree>
    <p:extLst>
      <p:ext uri="{BB962C8B-B14F-4D97-AF65-F5344CB8AC3E}">
        <p14:creationId xmlns:p14="http://schemas.microsoft.com/office/powerpoint/2010/main" val="36984835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re 9"/>
          <p:cNvSpPr>
            <a:spLocks noGrp="1"/>
          </p:cNvSpPr>
          <p:nvPr>
            <p:ph type="title"/>
          </p:nvPr>
        </p:nvSpPr>
        <p:spPr>
          <a:xfrm>
            <a:off x="395536" y="195486"/>
            <a:ext cx="8424000" cy="720000"/>
          </a:xfrm>
        </p:spPr>
        <p:txBody>
          <a:bodyPr/>
          <a:lstStyle/>
          <a:p>
            <a:pPr algn="ctr"/>
            <a:r>
              <a:rPr lang="fr-FR" sz="2200" dirty="0"/>
              <a:t>Le Collège de déontologie du MESRE : </a:t>
            </a:r>
            <a:br>
              <a:rPr lang="fr-FR" sz="2200" dirty="0"/>
            </a:br>
            <a:r>
              <a:rPr lang="fr-FR" sz="2200" dirty="0"/>
              <a:t>bilan d’activités 2024</a:t>
            </a:r>
          </a:p>
        </p:txBody>
      </p:sp>
      <p:sp>
        <p:nvSpPr>
          <p:cNvPr id="12" name="Espace réservé du contenu 11"/>
          <p:cNvSpPr>
            <a:spLocks noGrp="1"/>
          </p:cNvSpPr>
          <p:nvPr>
            <p:ph sz="quarter" idx="14"/>
          </p:nvPr>
        </p:nvSpPr>
        <p:spPr>
          <a:xfrm>
            <a:off x="413595" y="921420"/>
            <a:ext cx="8370403" cy="570210"/>
          </a:xfrm>
          <a:ln>
            <a:solidFill>
              <a:srgbClr val="3D7CC9"/>
            </a:solidFill>
          </a:ln>
        </p:spPr>
        <p:txBody>
          <a:bodyPr/>
          <a:lstStyle/>
          <a:p>
            <a:pPr marL="285750" indent="-285750" algn="just">
              <a:buFont typeface="Arial" panose="020B0604020202020204" pitchFamily="34" charset="0"/>
              <a:buChar char="•"/>
            </a:pPr>
            <a:r>
              <a:rPr lang="fr-FR" sz="1700" dirty="0"/>
              <a:t>En 2024, une </a:t>
            </a:r>
            <a:r>
              <a:rPr lang="fr-FR" sz="1700" b="1" dirty="0"/>
              <a:t>nette augmentation en proportion des saisines effectuées par des EC et enseignants </a:t>
            </a:r>
            <a:r>
              <a:rPr lang="fr-FR" sz="1700" dirty="0"/>
              <a:t>(58 %), ce qui souligne la visibilité croissante  du collège.</a:t>
            </a:r>
          </a:p>
          <a:p>
            <a:endParaRPr lang="fr-FR" sz="1700" dirty="0"/>
          </a:p>
          <a:p>
            <a:endParaRPr lang="fr-FR" sz="1800" dirty="0"/>
          </a:p>
        </p:txBody>
      </p:sp>
      <p:sp>
        <p:nvSpPr>
          <p:cNvPr id="4" name="Espace réservé du numéro de diapositive 3"/>
          <p:cNvSpPr>
            <a:spLocks noGrp="1"/>
          </p:cNvSpPr>
          <p:nvPr>
            <p:ph type="sldNum" sz="quarter" idx="12"/>
          </p:nvPr>
        </p:nvSpPr>
        <p:spPr/>
        <p:txBody>
          <a:bodyPr/>
          <a:lstStyle/>
          <a:p>
            <a:fld id="{733122C9-A0B9-462F-8757-0847AD287B63}" type="slidenum">
              <a:rPr lang="fr-FR" smtClean="0"/>
              <a:pPr/>
              <a:t>8</a:t>
            </a:fld>
            <a:endParaRPr lang="fr-FR" dirty="0"/>
          </a:p>
        </p:txBody>
      </p:sp>
      <p:graphicFrame>
        <p:nvGraphicFramePr>
          <p:cNvPr id="7" name="Graphique 6">
            <a:extLst>
              <a:ext uri="{FF2B5EF4-FFF2-40B4-BE49-F238E27FC236}">
                <a16:creationId xmlns:a16="http://schemas.microsoft.com/office/drawing/2014/main" id="{B09556E9-667A-786F-E1B5-D29EE4234986}"/>
              </a:ext>
            </a:extLst>
          </p:cNvPr>
          <p:cNvGraphicFramePr>
            <a:graphicFrameLocks/>
          </p:cNvGraphicFramePr>
          <p:nvPr>
            <p:extLst>
              <p:ext uri="{D42A27DB-BD31-4B8C-83A1-F6EECF244321}">
                <p14:modId xmlns:p14="http://schemas.microsoft.com/office/powerpoint/2010/main" val="2733559733"/>
              </p:ext>
            </p:extLst>
          </p:nvPr>
        </p:nvGraphicFramePr>
        <p:xfrm>
          <a:off x="690210" y="1491630"/>
          <a:ext cx="5407705" cy="3651870"/>
        </p:xfrm>
        <a:graphic>
          <a:graphicData uri="http://schemas.openxmlformats.org/drawingml/2006/chart">
            <c:chart xmlns:c="http://schemas.openxmlformats.org/drawingml/2006/chart" xmlns:r="http://schemas.openxmlformats.org/officeDocument/2006/relationships" r:id="rId2"/>
          </a:graphicData>
        </a:graphic>
      </p:graphicFrame>
      <p:sp>
        <p:nvSpPr>
          <p:cNvPr id="9" name="ZoneTexte 8">
            <a:extLst>
              <a:ext uri="{FF2B5EF4-FFF2-40B4-BE49-F238E27FC236}">
                <a16:creationId xmlns:a16="http://schemas.microsoft.com/office/drawing/2014/main" id="{A782EB29-8BEB-A2C2-74A0-C4D7E4AD6A75}"/>
              </a:ext>
            </a:extLst>
          </p:cNvPr>
          <p:cNvSpPr txBox="1"/>
          <p:nvPr/>
        </p:nvSpPr>
        <p:spPr>
          <a:xfrm>
            <a:off x="6181305" y="2067694"/>
            <a:ext cx="2555814" cy="2462213"/>
          </a:xfrm>
          <a:prstGeom prst="rect">
            <a:avLst/>
          </a:prstGeom>
          <a:noFill/>
        </p:spPr>
        <p:txBody>
          <a:bodyPr wrap="square">
            <a:spAutoFit/>
          </a:bodyPr>
          <a:lstStyle/>
          <a:p>
            <a:r>
              <a:rPr lang="fr-FR" sz="1400" i="1" dirty="0"/>
              <a:t>Deux saisines ministérielles en 2024 sur des sujets sensibles : </a:t>
            </a:r>
          </a:p>
          <a:p>
            <a:pPr marL="268288">
              <a:buFontTx/>
              <a:buChar char="-"/>
            </a:pPr>
            <a:r>
              <a:rPr lang="fr-FR" sz="1400" i="1" dirty="0"/>
              <a:t> Le cadre applicable à la coopération scientifique et technologique internationale </a:t>
            </a:r>
          </a:p>
          <a:p>
            <a:pPr marL="268288">
              <a:buFontTx/>
              <a:buChar char="-"/>
            </a:pPr>
            <a:r>
              <a:rPr lang="fr-FR" sz="1400" i="1" dirty="0"/>
              <a:t>Le rôle et la place de l’université dans l’organisation des débats publics</a:t>
            </a:r>
          </a:p>
        </p:txBody>
      </p:sp>
    </p:spTree>
    <p:extLst>
      <p:ext uri="{BB962C8B-B14F-4D97-AF65-F5344CB8AC3E}">
        <p14:creationId xmlns:p14="http://schemas.microsoft.com/office/powerpoint/2010/main" val="35562183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re 9"/>
          <p:cNvSpPr>
            <a:spLocks noGrp="1"/>
          </p:cNvSpPr>
          <p:nvPr>
            <p:ph type="title"/>
          </p:nvPr>
        </p:nvSpPr>
        <p:spPr>
          <a:xfrm>
            <a:off x="395536" y="195486"/>
            <a:ext cx="8424000" cy="720000"/>
          </a:xfrm>
        </p:spPr>
        <p:txBody>
          <a:bodyPr/>
          <a:lstStyle/>
          <a:p>
            <a:pPr algn="ctr"/>
            <a:r>
              <a:rPr lang="fr-FR" sz="2200" dirty="0"/>
              <a:t>Le Collège de déontologie du MESRE : </a:t>
            </a:r>
            <a:br>
              <a:rPr lang="fr-FR" sz="2200" dirty="0"/>
            </a:br>
            <a:r>
              <a:rPr lang="fr-FR" sz="2200" dirty="0"/>
              <a:t>Fait marquant 2024-25</a:t>
            </a:r>
          </a:p>
        </p:txBody>
      </p:sp>
      <p:sp>
        <p:nvSpPr>
          <p:cNvPr id="12" name="Espace réservé du contenu 11"/>
          <p:cNvSpPr>
            <a:spLocks noGrp="1"/>
          </p:cNvSpPr>
          <p:nvPr>
            <p:ph sz="quarter" idx="14"/>
          </p:nvPr>
        </p:nvSpPr>
        <p:spPr>
          <a:xfrm>
            <a:off x="413595" y="921420"/>
            <a:ext cx="8370403" cy="2514426"/>
          </a:xfrm>
          <a:ln>
            <a:solidFill>
              <a:srgbClr val="3D7CC9"/>
            </a:solidFill>
          </a:ln>
        </p:spPr>
        <p:txBody>
          <a:bodyPr/>
          <a:lstStyle/>
          <a:p>
            <a:pPr marL="285750" indent="-285750" algn="just">
              <a:buFont typeface="Arial" panose="020B0604020202020204" pitchFamily="34" charset="0"/>
              <a:buChar char="•"/>
            </a:pPr>
            <a:r>
              <a:rPr lang="fr-FR" sz="1700" dirty="0"/>
              <a:t>En 2024, le Collège a été </a:t>
            </a:r>
            <a:r>
              <a:rPr lang="fr-FR" sz="1700" b="1" dirty="0"/>
              <a:t>saisi d’un manquement à l’impartialité à l’occasion du recrutement d’une professeur des universités </a:t>
            </a:r>
            <a:r>
              <a:rPr lang="fr-FR" sz="1700" dirty="0"/>
              <a:t>assez </a:t>
            </a:r>
            <a:r>
              <a:rPr lang="fr-FR" sz="1700" b="1" dirty="0"/>
              <a:t>tôt dans la procédure</a:t>
            </a:r>
            <a:r>
              <a:rPr lang="fr-FR" sz="1700" dirty="0"/>
              <a:t>, alors que la candidate classée première avait  été validée par le CA de l’université, mais avant que le décret de nomination soit pris.</a:t>
            </a:r>
          </a:p>
          <a:p>
            <a:pPr marL="285750" indent="-285750" algn="just">
              <a:buFont typeface="Arial" panose="020B0604020202020204" pitchFamily="34" charset="0"/>
              <a:buChar char="•"/>
            </a:pPr>
            <a:r>
              <a:rPr lang="fr-FR" sz="1700" dirty="0"/>
              <a:t>Constatant la réalité du manquement, le </a:t>
            </a:r>
            <a:r>
              <a:rPr lang="fr-FR" sz="1700" b="1" dirty="0"/>
              <a:t>Collège a recommandé </a:t>
            </a:r>
            <a:r>
              <a:rPr lang="fr-FR" sz="1700" dirty="0"/>
              <a:t>à la DGRH </a:t>
            </a:r>
            <a:r>
              <a:rPr lang="fr-FR" sz="1700" b="1" dirty="0"/>
              <a:t>l’arrêt de la procédure de recrutement</a:t>
            </a:r>
            <a:r>
              <a:rPr lang="fr-FR" sz="1700" dirty="0"/>
              <a:t>, et a été suivi. La </a:t>
            </a:r>
            <a:r>
              <a:rPr lang="fr-FR" sz="1700" b="1" dirty="0"/>
              <a:t>lauréate du concours n’a donc pas été nommée</a:t>
            </a:r>
            <a:r>
              <a:rPr lang="fr-FR" sz="1700" dirty="0"/>
              <a:t>.</a:t>
            </a:r>
          </a:p>
          <a:p>
            <a:pPr marL="285750" indent="-285750" algn="just">
              <a:buFont typeface="Arial" panose="020B0604020202020204" pitchFamily="34" charset="0"/>
              <a:buChar char="•"/>
            </a:pPr>
            <a:r>
              <a:rPr lang="fr-FR" sz="1700" dirty="0"/>
              <a:t>L’intéressée a fait un </a:t>
            </a:r>
            <a:r>
              <a:rPr lang="fr-FR" sz="1700" b="1" dirty="0"/>
              <a:t>recours devant le Conseil d’</a:t>
            </a:r>
            <a:r>
              <a:rPr lang="fr-FR" sz="1700" b="1" dirty="0">
                <a:latin typeface="Arial" panose="020B0604020202020204" pitchFamily="34" charset="0"/>
                <a:cs typeface="Arial" panose="020B0604020202020204" pitchFamily="34" charset="0"/>
              </a:rPr>
              <a:t>É</a:t>
            </a:r>
            <a:r>
              <a:rPr lang="fr-FR" sz="1700" b="1" dirty="0"/>
              <a:t>tat</a:t>
            </a:r>
            <a:r>
              <a:rPr lang="fr-FR" sz="1700" dirty="0"/>
              <a:t>, </a:t>
            </a:r>
            <a:r>
              <a:rPr lang="fr-FR" sz="1700" b="1" dirty="0"/>
              <a:t>qui l’a rejeté</a:t>
            </a:r>
            <a:r>
              <a:rPr lang="fr-FR" sz="1700" dirty="0"/>
              <a:t>, admettant donc cette possibilité d’interruption de la procédure de nomination.</a:t>
            </a:r>
          </a:p>
          <a:p>
            <a:pPr algn="just"/>
            <a:endParaRPr lang="fr-FR" sz="1400" dirty="0"/>
          </a:p>
        </p:txBody>
      </p:sp>
      <p:sp>
        <p:nvSpPr>
          <p:cNvPr id="4" name="Espace réservé du numéro de diapositive 3"/>
          <p:cNvSpPr>
            <a:spLocks noGrp="1"/>
          </p:cNvSpPr>
          <p:nvPr>
            <p:ph type="sldNum" sz="quarter" idx="12"/>
          </p:nvPr>
        </p:nvSpPr>
        <p:spPr/>
        <p:txBody>
          <a:bodyPr/>
          <a:lstStyle/>
          <a:p>
            <a:fld id="{733122C9-A0B9-462F-8757-0847AD287B63}" type="slidenum">
              <a:rPr lang="fr-FR" smtClean="0"/>
              <a:pPr/>
              <a:t>9</a:t>
            </a:fld>
            <a:endParaRPr lang="fr-FR" dirty="0"/>
          </a:p>
        </p:txBody>
      </p:sp>
      <p:sp>
        <p:nvSpPr>
          <p:cNvPr id="3" name="ZoneTexte 2">
            <a:extLst>
              <a:ext uri="{FF2B5EF4-FFF2-40B4-BE49-F238E27FC236}">
                <a16:creationId xmlns:a16="http://schemas.microsoft.com/office/drawing/2014/main" id="{7B8B97D8-C45E-8500-AF7F-0EDDBD398831}"/>
              </a:ext>
            </a:extLst>
          </p:cNvPr>
          <p:cNvSpPr txBox="1"/>
          <p:nvPr/>
        </p:nvSpPr>
        <p:spPr>
          <a:xfrm>
            <a:off x="1381038" y="3496175"/>
            <a:ext cx="7416824" cy="1169551"/>
          </a:xfrm>
          <a:prstGeom prst="rect">
            <a:avLst/>
          </a:prstGeom>
        </p:spPr>
        <p:style>
          <a:lnRef idx="3">
            <a:schemeClr val="lt1"/>
          </a:lnRef>
          <a:fillRef idx="1">
            <a:schemeClr val="accent2"/>
          </a:fillRef>
          <a:effectRef idx="1">
            <a:schemeClr val="accent2"/>
          </a:effectRef>
          <a:fontRef idx="minor">
            <a:schemeClr val="lt1"/>
          </a:fontRef>
        </p:style>
        <p:txBody>
          <a:bodyPr wrap="square" rtlCol="0">
            <a:spAutoFit/>
          </a:bodyPr>
          <a:lstStyle/>
          <a:p>
            <a:pPr algn="just"/>
            <a:r>
              <a:rPr lang="fr-FR" sz="1400" dirty="0"/>
              <a:t>CE, 17 novembre 2025, n</a:t>
            </a:r>
            <a:r>
              <a:rPr lang="fr-FR" sz="1400" dirty="0">
                <a:solidFill>
                  <a:schemeClr val="bg1"/>
                </a:solidFill>
              </a:rPr>
              <a:t>° </a:t>
            </a:r>
            <a:r>
              <a:rPr lang="fr-FR" sz="1400" dirty="0">
                <a:solidFill>
                  <a:schemeClr val="bg1"/>
                </a:solidFill>
                <a:hlinkClick r:id="rId2">
                  <a:extLst>
                    <a:ext uri="{A12FA001-AC4F-418D-AE19-62706E023703}">
                      <ahyp:hlinkClr xmlns:ahyp="http://schemas.microsoft.com/office/drawing/2018/hyperlinkcolor" val="tx"/>
                    </a:ext>
                  </a:extLst>
                </a:hlinkClick>
              </a:rPr>
              <a:t>500854</a:t>
            </a:r>
            <a:r>
              <a:rPr lang="fr-FR" sz="1400" dirty="0">
                <a:solidFill>
                  <a:schemeClr val="bg1"/>
                </a:solidFill>
              </a:rPr>
              <a:t>  : </a:t>
            </a:r>
            <a:r>
              <a:rPr lang="fr-FR" sz="1400" dirty="0"/>
              <a:t>« </a:t>
            </a:r>
            <a:r>
              <a:rPr lang="fr-FR" sz="1400" i="1" dirty="0"/>
              <a:t>Mme E... n'est pas fondée à soutenir que le ministre aurait entaché sa décision d'erreur d’appréciation en retenant que le principe d'impartialité avait été, en l'espèce, méconnu, ce dont il résulte qu’il a pu légalement interrompre la procédure de recrutement en refusant de proposer au Président de la République sa nomination sur le poste de professeur des universités concerné</a:t>
            </a:r>
            <a:r>
              <a:rPr lang="fr-FR" sz="1400" dirty="0"/>
              <a:t> ».</a:t>
            </a:r>
          </a:p>
        </p:txBody>
      </p:sp>
      <p:pic>
        <p:nvPicPr>
          <p:cNvPr id="7" name="Image 6">
            <a:extLst>
              <a:ext uri="{FF2B5EF4-FFF2-40B4-BE49-F238E27FC236}">
                <a16:creationId xmlns:a16="http://schemas.microsoft.com/office/drawing/2014/main" id="{6AA14C99-A510-1DE6-A756-8553AC414FD2}"/>
              </a:ext>
            </a:extLst>
          </p:cNvPr>
          <p:cNvPicPr>
            <a:picLocks noChangeAspect="1"/>
          </p:cNvPicPr>
          <p:nvPr/>
        </p:nvPicPr>
        <p:blipFill>
          <a:blip r:embed="rId3"/>
          <a:stretch>
            <a:fillRect/>
          </a:stretch>
        </p:blipFill>
        <p:spPr>
          <a:xfrm>
            <a:off x="413595" y="3603794"/>
            <a:ext cx="884684" cy="954312"/>
          </a:xfrm>
          <a:prstGeom prst="rect">
            <a:avLst/>
          </a:prstGeom>
        </p:spPr>
      </p:pic>
    </p:spTree>
    <p:extLst>
      <p:ext uri="{BB962C8B-B14F-4D97-AF65-F5344CB8AC3E}">
        <p14:creationId xmlns:p14="http://schemas.microsoft.com/office/powerpoint/2010/main" val="1285198868"/>
      </p:ext>
    </p:extLst>
  </p:cSld>
  <p:clrMapOvr>
    <a:masterClrMapping/>
  </p:clrMapOvr>
</p:sld>
</file>

<file path=ppt/theme/theme1.xml><?xml version="1.0" encoding="utf-8"?>
<a:theme xmlns:a="http://schemas.openxmlformats.org/drawingml/2006/main" name="OPÉRATEURS">
  <a:themeElements>
    <a:clrScheme name="GOUVERNEMENT PPT">
      <a:dk1>
        <a:srgbClr val="000000"/>
      </a:dk1>
      <a:lt1>
        <a:srgbClr val="FFFFFF"/>
      </a:lt1>
      <a:dk2>
        <a:srgbClr val="000091"/>
      </a:dk2>
      <a:lt2>
        <a:srgbClr val="E1000F"/>
      </a:lt2>
      <a:accent1>
        <a:srgbClr val="005841"/>
      </a:accent1>
      <a:accent2>
        <a:srgbClr val="21215A"/>
      </a:accent2>
      <a:accent3>
        <a:srgbClr val="FFD500"/>
      </a:accent3>
      <a:accent4>
        <a:srgbClr val="EA5433"/>
      </a:accent4>
      <a:accent5>
        <a:srgbClr val="8C2237"/>
      </a:accent5>
      <a:accent6>
        <a:srgbClr val="49311F"/>
      </a:accent6>
      <a:hlink>
        <a:srgbClr val="000000"/>
      </a:hlink>
      <a:folHlink>
        <a:srgbClr val="000000"/>
      </a:folHlink>
    </a:clrScheme>
    <a:fontScheme name="Personnalisé 1">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ppt_operateurs_marianne" id="{1EB93FB9-5B2A-4444-9D92-666D34DD4FF3}" vid="{9879FAF7-A2DC-4F74-A711-29419AA131B0}"/>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Narrow"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Narrow"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873AB55E0CC5DA459F57F5A42893F46A005A087D358B12CA4E82A8A8BA9B8A8CF200D3544DBFAD4F664AA25DF68E6D1F0A9E00689F2856DFEDCE40890FDCED81A7DFC9005761E08C1A07DB43B3A357B10727CD5A" ma:contentTypeVersion="2" ma:contentTypeDescription="Crée un document." ma:contentTypeScope="" ma:versionID="422428208ea17fc60358b69a85403274">
  <xsd:schema xmlns:xsd="http://www.w3.org/2001/XMLSchema" xmlns:xs="http://www.w3.org/2001/XMLSchema" xmlns:p="http://schemas.microsoft.com/office/2006/metadata/properties" xmlns:ns2="d9b8819f-644e-4e2e-bf09-8a76532e681c" targetNamespace="http://schemas.microsoft.com/office/2006/metadata/properties" ma:root="true" ma:fieldsID="71efea83c2bb40df61dc6a48cd28de11" ns2:_="">
    <xsd:import namespace="d9b8819f-644e-4e2e-bf09-8a76532e681c"/>
    <xsd:element name="properties">
      <xsd:complexType>
        <xsd:sequence>
          <xsd:element name="documentManagement">
            <xsd:complexType>
              <xsd:all>
                <xsd:element ref="ns2:Description0"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9b8819f-644e-4e2e-bf09-8a76532e681c" elementFormDefault="qualified">
    <xsd:import namespace="http://schemas.microsoft.com/office/2006/documentManagement/types"/>
    <xsd:import namespace="http://schemas.microsoft.com/office/infopath/2007/PartnerControls"/>
    <xsd:element name="Description0" ma:index="8" nillable="true" ma:displayName="Description" ma:description="Description du document" ma:internalName="Description0">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ma:readOnly="true"/>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Description0 xmlns="d9b8819f-644e-4e2e-bf09-8a76532e681c" xsi:nil="true"/>
  </documentManagement>
</p:properties>
</file>

<file path=customXml/itemProps1.xml><?xml version="1.0" encoding="utf-8"?>
<ds:datastoreItem xmlns:ds="http://schemas.openxmlformats.org/officeDocument/2006/customXml" ds:itemID="{BE9286D8-B35F-4655-8863-0383C4C1E24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9b8819f-644e-4e2e-bf09-8a76532e681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5A644853-58D5-4E4F-918E-447A87E43617}">
  <ds:schemaRefs>
    <ds:schemaRef ds:uri="http://schemas.microsoft.com/sharepoint/v3/contenttype/forms"/>
  </ds:schemaRefs>
</ds:datastoreItem>
</file>

<file path=customXml/itemProps3.xml><?xml version="1.0" encoding="utf-8"?>
<ds:datastoreItem xmlns:ds="http://schemas.openxmlformats.org/officeDocument/2006/customXml" ds:itemID="{45BA0E59-EC97-427E-B729-C78A72CB1682}">
  <ds:schemaRefs>
    <ds:schemaRef ds:uri="http://schemas.microsoft.com/office/2006/documentManagement/types"/>
    <ds:schemaRef ds:uri="http://purl.org/dc/terms/"/>
    <ds:schemaRef ds:uri="http://schemas.openxmlformats.org/package/2006/metadata/core-properties"/>
    <ds:schemaRef ds:uri="http://purl.org/dc/dcmitype/"/>
    <ds:schemaRef ds:uri="http://schemas.microsoft.com/office/infopath/2007/PartnerControls"/>
    <ds:schemaRef ds:uri="http://purl.org/dc/elements/1.1/"/>
    <ds:schemaRef ds:uri="http://schemas.microsoft.com/office/2006/metadata/properties"/>
    <ds:schemaRef ds:uri="d9b8819f-644e-4e2e-bf09-8a76532e681c"/>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OPÉRATEURS</Template>
  <TotalTime>24013</TotalTime>
  <Words>4070</Words>
  <Application>Microsoft Office PowerPoint</Application>
  <PresentationFormat>Affichage à l'écran (16:9)</PresentationFormat>
  <Paragraphs>159</Paragraphs>
  <Slides>24</Slides>
  <Notes>0</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24</vt:i4>
      </vt:variant>
    </vt:vector>
  </HeadingPairs>
  <TitlesOfParts>
    <vt:vector size="28" baseType="lpstr">
      <vt:lpstr>Arial</vt:lpstr>
      <vt:lpstr>Marianne Light</vt:lpstr>
      <vt:lpstr>Wingdings</vt:lpstr>
      <vt:lpstr>OPÉRATEURS</vt:lpstr>
      <vt:lpstr>Présentation PowerPoint</vt:lpstr>
      <vt:lpstr>1. Les dispositifs relatifs à la déontologie au niveau des établissements et du MESRE </vt:lpstr>
      <vt:lpstr>Dispositifs présents dans les universités</vt:lpstr>
      <vt:lpstr>Dispositifs présents dans les universités</vt:lpstr>
      <vt:lpstr>Le dispositif ministériel :  le Collège de déontologie du MESRE</vt:lpstr>
      <vt:lpstr>Le dispositif ministériel :  le Collège de déontologie du MESRE</vt:lpstr>
      <vt:lpstr>Le Collège de déontologie du MESRE :  bilan d’activités 2024</vt:lpstr>
      <vt:lpstr>Le Collège de déontologie du MESRE :  bilan d’activités 2024</vt:lpstr>
      <vt:lpstr>Le Collège de déontologie du MESRE :  Fait marquant 2024-25</vt:lpstr>
      <vt:lpstr>2. La déontologie et la liberté académique </vt:lpstr>
      <vt:lpstr>Le Collège de déontologie  et la liberté académique</vt:lpstr>
      <vt:lpstr>Le Collège de déontologie  et la liberté académique</vt:lpstr>
      <vt:lpstr>Le Collège de déontologie  et la liberté académique</vt:lpstr>
      <vt:lpstr>Le Collège de déontologie  et la liberté académique</vt:lpstr>
      <vt:lpstr>Le Collège de déontologie  et la liberté académique</vt:lpstr>
      <vt:lpstr>Le Collège de déontologie  et la liberté académique</vt:lpstr>
      <vt:lpstr>Le Collège de déontologie  et la liberté académique</vt:lpstr>
      <vt:lpstr>Le Collège de déontologie  et la liberté académique</vt:lpstr>
      <vt:lpstr>Le Collège de déontologie  et la liberté académique</vt:lpstr>
      <vt:lpstr>Le Collège de déontologie  et la liberté académique</vt:lpstr>
      <vt:lpstr>Le Collège de déontologie  et la liberté académique</vt:lpstr>
      <vt:lpstr>Le Collège de déontologie  et la liberté académique</vt:lpstr>
      <vt:lpstr>Le Collège de déontologie  et la liberté académique</vt:lpstr>
      <vt:lpstr>Présentation PowerPoint</vt:lpstr>
    </vt:vector>
  </TitlesOfParts>
  <Manager>Client</Manager>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 format 16/9 standard sans pied de page</dc:title>
  <dc:subject>Client</dc:subject>
  <dc:creator>Microsoft Office User</dc:creator>
  <cp:lastModifiedBy>PHILIPPE RAIMBAULT</cp:lastModifiedBy>
  <cp:revision>45</cp:revision>
  <dcterms:created xsi:type="dcterms:W3CDTF">2020-08-05T13:45:51Z</dcterms:created>
  <dcterms:modified xsi:type="dcterms:W3CDTF">2026-01-27T18:12:15Z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0x010100873AB55E0CC5DA459F57F5A42893F46A005A087D358B12CA4E82A8A8BA9B8A8CF200D3544DBFAD4F664AA25DF68E6D1F0A9E00689F2856DFEDCE40890FDCED81A7DFC9005761E08C1A07DB43B3A357B10727CD5A</vt:lpwstr>
  </property>
</Properties>
</file>